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sldIdLst>
    <p:sldId id="913" r:id="rId3"/>
    <p:sldId id="1145" r:id="rId4"/>
    <p:sldId id="928" r:id="rId5"/>
    <p:sldId id="1147" r:id="rId6"/>
    <p:sldId id="990" r:id="rId7"/>
    <p:sldId id="1143" r:id="rId8"/>
    <p:sldId id="930" r:id="rId9"/>
    <p:sldId id="866" r:id="rId10"/>
    <p:sldId id="932" r:id="rId11"/>
    <p:sldId id="933" r:id="rId12"/>
    <p:sldId id="892" r:id="rId13"/>
    <p:sldId id="1152" r:id="rId14"/>
    <p:sldId id="972" r:id="rId15"/>
    <p:sldId id="1034" r:id="rId16"/>
    <p:sldId id="1027" r:id="rId17"/>
    <p:sldId id="974" r:id="rId18"/>
    <p:sldId id="978" r:id="rId19"/>
    <p:sldId id="1153" r:id="rId20"/>
    <p:sldId id="979" r:id="rId21"/>
    <p:sldId id="1035" r:id="rId22"/>
    <p:sldId id="1149" r:id="rId23"/>
    <p:sldId id="976" r:id="rId24"/>
    <p:sldId id="1154" r:id="rId25"/>
    <p:sldId id="980" r:id="rId26"/>
    <p:sldId id="1155" r:id="rId27"/>
    <p:sldId id="981" r:id="rId28"/>
    <p:sldId id="984" r:id="rId29"/>
    <p:sldId id="1148" r:id="rId30"/>
    <p:sldId id="1150" r:id="rId31"/>
    <p:sldId id="982" r:id="rId32"/>
    <p:sldId id="983" r:id="rId33"/>
    <p:sldId id="986" r:id="rId34"/>
    <p:sldId id="985" r:id="rId35"/>
    <p:sldId id="1151" r:id="rId36"/>
    <p:sldId id="977" r:id="rId37"/>
    <p:sldId id="1156" r:id="rId3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660"/>
  </p:normalViewPr>
  <p:slideViewPr>
    <p:cSldViewPr snapToGrid="0">
      <p:cViewPr>
        <p:scale>
          <a:sx n="71" d="100"/>
          <a:sy n="71" d="100"/>
        </p:scale>
        <p:origin x="210" y="-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7DE9-C815-41AF-BEB6-FF8BCE92AA83}" type="datetimeFigureOut">
              <a:rPr lang="en-US" smtClean="0"/>
              <a:t>9/3/2022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CDB91-D5E2-4D6E-8C39-01899EE60C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4037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7DE9-C815-41AF-BEB6-FF8BCE92AA83}" type="datetimeFigureOut">
              <a:rPr lang="en-US" smtClean="0"/>
              <a:t>9/3/2022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CDB91-D5E2-4D6E-8C39-01899EE60C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1031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7DE9-C815-41AF-BEB6-FF8BCE92AA83}" type="datetimeFigureOut">
              <a:rPr lang="en-US" smtClean="0"/>
              <a:t>9/3/2022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CDB91-D5E2-4D6E-8C39-01899EE60C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7402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4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A432C8-69A7-458B-9684-2BFA64B31948}" type="datetime2">
              <a:rPr lang="en-US" smtClean="0">
                <a:latin typeface="Arial"/>
              </a:rPr>
              <a:pPr/>
              <a:t>Saturday, September 3, 2022</a:t>
            </a:fld>
            <a:endParaRPr lang="en-US">
              <a:latin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Arial"/>
              </a:rPr>
              <a:pPr/>
              <a:t>‹#›</a:t>
            </a:fld>
            <a:endParaRPr lang="en-US">
              <a:latin typeface="Arial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7328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6A3A3-94A6-4E5B-AF39-173ACA3E61CC}" type="datetime2">
              <a:rPr lang="en-US" smtClean="0">
                <a:latin typeface="Arial"/>
              </a:rPr>
              <a:pPr/>
              <a:t>Saturday, September 3, 2022</a:t>
            </a:fld>
            <a:endParaRPr lang="en-US">
              <a:latin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Arial"/>
              </a:rPr>
              <a:pPr/>
              <a:t>‹#›</a:t>
            </a:fld>
            <a:endParaRPr lang="en-US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375938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1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8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3D019-A32C-4EAD-B8E6-DBDA699692FD}" type="datetime2">
              <a:rPr lang="en-US" smtClean="0">
                <a:latin typeface="Arial"/>
              </a:rPr>
              <a:pPr/>
              <a:t>Saturday, September 3, 2022</a:t>
            </a:fld>
            <a:endParaRPr lang="en-US">
              <a:latin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Arial"/>
              </a:rPr>
              <a:pPr/>
              <a:t>‹#›</a:t>
            </a:fld>
            <a:endParaRPr lang="en-US">
              <a:latin typeface="Arial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92167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BA98F-560C-4997-81C4-81D4D9187EAB}" type="datetime2">
              <a:rPr lang="en-US" smtClean="0">
                <a:latin typeface="Arial"/>
              </a:rPr>
              <a:pPr/>
              <a:t>Saturday, September 3, 2022</a:t>
            </a:fld>
            <a:endParaRPr lang="en-US">
              <a:latin typeface="Arial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Arial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Arial"/>
              </a:rPr>
              <a:pPr/>
              <a:t>‹#›</a:t>
            </a:fld>
            <a:endParaRPr lang="en-US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007994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972B2-CA5C-437D-87D0-8081271A9E4B}" type="datetime2">
              <a:rPr lang="en-US" smtClean="0">
                <a:latin typeface="Arial"/>
              </a:rPr>
              <a:pPr/>
              <a:t>Saturday, September 3, 2022</a:t>
            </a:fld>
            <a:endParaRPr lang="en-US">
              <a:latin typeface="Arial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Arial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Arial"/>
              </a:rPr>
              <a:pPr/>
              <a:t>‹#›</a:t>
            </a:fld>
            <a:endParaRPr lang="en-US">
              <a:latin typeface="Arial"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4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50382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D4847-11EF-4466-A8AD-85CDB7B49118}" type="datetime2">
              <a:rPr lang="en-US" smtClean="0">
                <a:latin typeface="Arial"/>
              </a:rPr>
              <a:pPr/>
              <a:t>Saturday, September 3, 2022</a:t>
            </a:fld>
            <a:endParaRPr lang="en-US">
              <a:latin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Arial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Arial"/>
              </a:rPr>
              <a:pPr/>
              <a:t>‹#›</a:t>
            </a:fld>
            <a:endParaRPr lang="en-US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2605704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8457A-3AB9-4880-8A0C-9F8524491207}" type="datetime2">
              <a:rPr lang="en-US" smtClean="0">
                <a:latin typeface="Arial"/>
              </a:rPr>
              <a:pPr/>
              <a:t>Saturday, September 3, 2022</a:t>
            </a:fld>
            <a:endParaRPr lang="en-US">
              <a:latin typeface="Arial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Arial"/>
              </a:rPr>
              <a:pPr/>
              <a:t>‹#›</a:t>
            </a:fld>
            <a:endParaRPr lang="en-US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1443319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6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976D3-5B7F-4300-ABED-C91F1B2AE209}" type="datetime2">
              <a:rPr lang="en-US" smtClean="0">
                <a:latin typeface="Arial"/>
              </a:rPr>
              <a:pPr/>
              <a:t>Saturday, September 3, 2022</a:t>
            </a:fld>
            <a:endParaRPr lang="en-US">
              <a:latin typeface="Arial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Arial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Arial"/>
              </a:rPr>
              <a:pPr/>
              <a:t>‹#›</a:t>
            </a:fld>
            <a:endParaRPr lang="en-US">
              <a:latin typeface="Arial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8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83985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7DE9-C815-41AF-BEB6-FF8BCE92AA83}" type="datetimeFigureOut">
              <a:rPr lang="en-US" smtClean="0"/>
              <a:t>9/3/2022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CDB91-D5E2-4D6E-8C39-01899EE60C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02036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C1E59-17DD-41CE-97CA-624A472382D4}" type="datetime2">
              <a:rPr lang="en-US" smtClean="0">
                <a:latin typeface="Arial"/>
              </a:rPr>
              <a:pPr/>
              <a:t>Saturday, September 3, 2022</a:t>
            </a:fld>
            <a:endParaRPr lang="en-US">
              <a:latin typeface="Arial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Arial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Arial"/>
              </a:rPr>
              <a:pPr/>
              <a:t>‹#›</a:t>
            </a:fld>
            <a:endParaRPr lang="en-US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2718819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057FC-95B6-4D89-AFDA-ABA33EE921E5}" type="datetime2">
              <a:rPr lang="en-US" smtClean="0">
                <a:latin typeface="Arial"/>
              </a:rPr>
              <a:pPr/>
              <a:t>Saturday, September 3, 2022</a:t>
            </a:fld>
            <a:endParaRPr lang="en-US">
              <a:latin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Arial"/>
              </a:rPr>
              <a:pPr/>
              <a:t>‹#›</a:t>
            </a:fld>
            <a:endParaRPr lang="en-US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5730271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549AC-EB31-477F-92A9-B1988E232878}" type="datetime2">
              <a:rPr lang="en-US" smtClean="0">
                <a:latin typeface="Arial"/>
              </a:rPr>
              <a:pPr/>
              <a:t>Saturday, September 3, 2022</a:t>
            </a:fld>
            <a:endParaRPr lang="en-US">
              <a:latin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Arial"/>
              </a:rPr>
              <a:pPr/>
              <a:t>‹#›</a:t>
            </a:fld>
            <a:endParaRPr lang="en-US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516032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7DE9-C815-41AF-BEB6-FF8BCE92AA83}" type="datetimeFigureOut">
              <a:rPr lang="en-US" smtClean="0"/>
              <a:t>9/3/2022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CDB91-D5E2-4D6E-8C39-01899EE60C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6222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7DE9-C815-41AF-BEB6-FF8BCE92AA83}" type="datetimeFigureOut">
              <a:rPr lang="en-US" smtClean="0"/>
              <a:t>9/3/2022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CDB91-D5E2-4D6E-8C39-01899EE60C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0209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7DE9-C815-41AF-BEB6-FF8BCE92AA83}" type="datetimeFigureOut">
              <a:rPr lang="en-US" smtClean="0"/>
              <a:t>9/3/2022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CDB91-D5E2-4D6E-8C39-01899EE60C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1124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7DE9-C815-41AF-BEB6-FF8BCE92AA83}" type="datetimeFigureOut">
              <a:rPr lang="en-US" smtClean="0"/>
              <a:t>9/3/2022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CDB91-D5E2-4D6E-8C39-01899EE60C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9248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7DE9-C815-41AF-BEB6-FF8BCE92AA83}" type="datetimeFigureOut">
              <a:rPr lang="en-US" smtClean="0"/>
              <a:t>9/3/2022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CDB91-D5E2-4D6E-8C39-01899EE60C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7972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7DE9-C815-41AF-BEB6-FF8BCE92AA83}" type="datetimeFigureOut">
              <a:rPr lang="en-US" smtClean="0"/>
              <a:t>9/3/2022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CDB91-D5E2-4D6E-8C39-01899EE60C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778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7DE9-C815-41AF-BEB6-FF8BCE92AA83}" type="datetimeFigureOut">
              <a:rPr lang="en-US" smtClean="0"/>
              <a:t>9/3/2022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CDB91-D5E2-4D6E-8C39-01899EE60C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6396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BE7DE9-C815-41AF-BEB6-FF8BCE92AA83}" type="datetimeFigureOut">
              <a:rPr lang="en-US" smtClean="0"/>
              <a:t>9/3/2022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5CDB91-D5E2-4D6E-8C39-01899EE60C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9666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Arial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Arial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A80CB818-7379-467D-8E76-EF9D9074A26C}" type="datetime2">
              <a:rPr lang="en-US" smtClean="0">
                <a:latin typeface="Arial"/>
              </a:rPr>
              <a:pPr/>
              <a:t>Saturday, September 3, 2022</a:t>
            </a:fld>
            <a:endParaRPr lang="en-US" dirty="0">
              <a:latin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pPr algn="r"/>
            <a:endParaRPr lang="en-US" dirty="0">
              <a:latin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0CFEC368-1D7A-4F81-ABF6-AE0E36BAF64C}" type="slidenum">
              <a:rPr lang="en-US" smtClean="0">
                <a:latin typeface="Arial"/>
              </a:rPr>
              <a:pPr/>
              <a:t>‹#›</a:t>
            </a:fld>
            <a:endParaRPr lang="en-US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202299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.png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800.png"/><Relationship Id="rId5" Type="http://schemas.openxmlformats.org/officeDocument/2006/relationships/image" Target="../media/image3700.png"/><Relationship Id="rId4" Type="http://schemas.openxmlformats.org/officeDocument/2006/relationships/image" Target="../media/image360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1.png"/><Relationship Id="rId3" Type="http://schemas.openxmlformats.org/officeDocument/2006/relationships/image" Target="../media/image5600.png"/><Relationship Id="rId7" Type="http://schemas.openxmlformats.org/officeDocument/2006/relationships/image" Target="../media/image6000.png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900.png"/><Relationship Id="rId5" Type="http://schemas.openxmlformats.org/officeDocument/2006/relationships/image" Target="../media/image5800.png"/><Relationship Id="rId4" Type="http://schemas.openxmlformats.org/officeDocument/2006/relationships/image" Target="../media/image570.png"/><Relationship Id="rId9" Type="http://schemas.openxmlformats.org/officeDocument/2006/relationships/image" Target="../media/image520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medicine.yale.edu/psychiatry/education/map/support/ryan/" TargetMode="External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00.png"/><Relationship Id="rId13" Type="http://schemas.openxmlformats.org/officeDocument/2006/relationships/image" Target="../media/image2500.png"/><Relationship Id="rId3" Type="http://schemas.openxmlformats.org/officeDocument/2006/relationships/image" Target="../media/image1500.png"/><Relationship Id="rId7" Type="http://schemas.openxmlformats.org/officeDocument/2006/relationships/image" Target="../media/image190.png"/><Relationship Id="rId12" Type="http://schemas.openxmlformats.org/officeDocument/2006/relationships/image" Target="../media/image240.png"/><Relationship Id="rId2" Type="http://schemas.openxmlformats.org/officeDocument/2006/relationships/image" Target="../media/image140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.png"/><Relationship Id="rId11" Type="http://schemas.openxmlformats.org/officeDocument/2006/relationships/image" Target="../media/image2300.png"/><Relationship Id="rId5" Type="http://schemas.openxmlformats.org/officeDocument/2006/relationships/image" Target="../media/image10.png"/><Relationship Id="rId10" Type="http://schemas.openxmlformats.org/officeDocument/2006/relationships/image" Target="../media/image2200.png"/><Relationship Id="rId4" Type="http://schemas.openxmlformats.org/officeDocument/2006/relationships/image" Target="../media/image9.png"/><Relationship Id="rId9" Type="http://schemas.openxmlformats.org/officeDocument/2006/relationships/image" Target="../media/image2100.png"/><Relationship Id="rId14" Type="http://schemas.openxmlformats.org/officeDocument/2006/relationships/image" Target="../media/image26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00.png"/><Relationship Id="rId13" Type="http://schemas.openxmlformats.org/officeDocument/2006/relationships/image" Target="../media/image2000.png"/><Relationship Id="rId3" Type="http://schemas.openxmlformats.org/officeDocument/2006/relationships/image" Target="../media/image1500.png"/><Relationship Id="rId7" Type="http://schemas.openxmlformats.org/officeDocument/2006/relationships/image" Target="../media/image190.png"/><Relationship Id="rId12" Type="http://schemas.openxmlformats.org/officeDocument/2006/relationships/image" Target="../media/image2300.png"/><Relationship Id="rId2" Type="http://schemas.openxmlformats.org/officeDocument/2006/relationships/image" Target="../media/image140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.png"/><Relationship Id="rId11" Type="http://schemas.openxmlformats.org/officeDocument/2006/relationships/image" Target="../media/image280.png"/><Relationship Id="rId5" Type="http://schemas.openxmlformats.org/officeDocument/2006/relationships/image" Target="../media/image10.png"/><Relationship Id="rId15" Type="http://schemas.openxmlformats.org/officeDocument/2006/relationships/image" Target="../media/image260.png"/><Relationship Id="rId10" Type="http://schemas.openxmlformats.org/officeDocument/2006/relationships/image" Target="../media/image2700.png"/><Relationship Id="rId4" Type="http://schemas.openxmlformats.org/officeDocument/2006/relationships/image" Target="../media/image9.png"/><Relationship Id="rId9" Type="http://schemas.openxmlformats.org/officeDocument/2006/relationships/image" Target="../media/image240.png"/><Relationship Id="rId14" Type="http://schemas.openxmlformats.org/officeDocument/2006/relationships/image" Target="../media/image250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10.png"/><Relationship Id="rId7" Type="http://schemas.openxmlformats.org/officeDocument/2006/relationships/image" Target="../media/image3400.png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300.png"/><Relationship Id="rId5" Type="http://schemas.openxmlformats.org/officeDocument/2006/relationships/image" Target="../media/image3220.png"/><Relationship Id="rId4" Type="http://schemas.openxmlformats.org/officeDocument/2006/relationships/image" Target="../media/image31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.png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800.png"/><Relationship Id="rId5" Type="http://schemas.openxmlformats.org/officeDocument/2006/relationships/image" Target="../media/image3700.png"/><Relationship Id="rId4" Type="http://schemas.openxmlformats.org/officeDocument/2006/relationships/image" Target="../media/image360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BB519-DEF7-4910-94C2-D6BF1B8A1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666" y="396594"/>
            <a:ext cx="8229600" cy="990600"/>
          </a:xfrm>
        </p:spPr>
        <p:txBody>
          <a:bodyPr/>
          <a:lstStyle/>
          <a:p>
            <a:r>
              <a:rPr lang="en-US" dirty="0"/>
              <a:t>Three-armed bandit task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0F192E4-53E6-4895-8A8B-4F7D476335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976" y="1419977"/>
            <a:ext cx="3884074" cy="244073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924B995-CA2F-CD35-5D0C-3270FCDD59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976" y="4085626"/>
            <a:ext cx="3884074" cy="254452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3ABEF02-270C-065B-182E-75786DA2C1C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18" t="20125" r="33130" b="20048"/>
          <a:stretch/>
        </p:blipFill>
        <p:spPr>
          <a:xfrm>
            <a:off x="4838897" y="1630260"/>
            <a:ext cx="3690574" cy="3690574"/>
          </a:xfrm>
          <a:prstGeom prst="rect">
            <a:avLst/>
          </a:prstGeom>
        </p:spPr>
      </p:pic>
      <p:sp>
        <p:nvSpPr>
          <p:cNvPr id="11" name="Content Placeholder 13">
            <a:extLst>
              <a:ext uri="{FF2B5EF4-FFF2-40B4-BE49-F238E27FC236}">
                <a16:creationId xmlns:a16="http://schemas.microsoft.com/office/drawing/2014/main" id="{52A1AFEC-364A-707F-28D6-3804A49C45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7072" y="5701460"/>
            <a:ext cx="4171952" cy="928688"/>
          </a:xfrm>
        </p:spPr>
        <p:txBody>
          <a:bodyPr>
            <a:normAutofit fontScale="92500"/>
          </a:bodyPr>
          <a:lstStyle/>
          <a:p>
            <a:r>
              <a:rPr lang="en-US" dirty="0"/>
              <a:t>Three “slot machines” with unknown reward probabilities</a:t>
            </a:r>
          </a:p>
        </p:txBody>
      </p:sp>
    </p:spTree>
    <p:extLst>
      <p:ext uri="{BB962C8B-B14F-4D97-AF65-F5344CB8AC3E}">
        <p14:creationId xmlns:p14="http://schemas.microsoft.com/office/powerpoint/2010/main" val="1769351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108FADAF-D7A1-4A67-A883-0DE5BAFF94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820" t="61290" r="5447" b="11934"/>
          <a:stretch/>
        </p:blipFill>
        <p:spPr>
          <a:xfrm>
            <a:off x="286364" y="2480807"/>
            <a:ext cx="8327922" cy="3076568"/>
          </a:xfrm>
          <a:prstGeom prst="rect">
            <a:avLst/>
          </a:prstGeom>
          <a:ln>
            <a:noFill/>
          </a:ln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128BEE2-A05F-4522-B86F-643EB0F5E1F4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4697038" y="3287896"/>
            <a:ext cx="1044892" cy="110908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1E75EA1-512B-41BD-969E-7E9A7B939659}"/>
              </a:ext>
            </a:extLst>
          </p:cNvPr>
          <p:cNvSpPr txBox="1"/>
          <p:nvPr/>
        </p:nvSpPr>
        <p:spPr>
          <a:xfrm>
            <a:off x="5741930" y="2964730"/>
            <a:ext cx="2365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Choose #2 and observe a win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205BAFB-AF26-4A7F-8019-F5EADAB8CC80}"/>
              </a:ext>
            </a:extLst>
          </p:cNvPr>
          <p:cNvSpPr txBox="1"/>
          <p:nvPr/>
        </p:nvSpPr>
        <p:spPr>
          <a:xfrm>
            <a:off x="4001392" y="2816588"/>
            <a:ext cx="15190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Reward probability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5CF1C31-9FD5-4FB1-9D71-BE2534F07FC7}"/>
              </a:ext>
            </a:extLst>
          </p:cNvPr>
          <p:cNvSpPr/>
          <p:nvPr/>
        </p:nvSpPr>
        <p:spPr>
          <a:xfrm>
            <a:off x="1115985" y="4285321"/>
            <a:ext cx="2346037" cy="10919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.2     .2     .2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.2     .2     .2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A1D8359-A580-4716-8717-720AD86337F2}"/>
              </a:ext>
            </a:extLst>
          </p:cNvPr>
          <p:cNvSpPr/>
          <p:nvPr/>
        </p:nvSpPr>
        <p:spPr>
          <a:xfrm>
            <a:off x="1115985" y="4283581"/>
            <a:ext cx="2346037" cy="10919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.2     1.2   .2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.2     .2     .2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764394-D8CF-492E-8E94-62DDF197BA63}"/>
              </a:ext>
            </a:extLst>
          </p:cNvPr>
          <p:cNvSpPr/>
          <p:nvPr/>
        </p:nvSpPr>
        <p:spPr>
          <a:xfrm>
            <a:off x="1115985" y="4283581"/>
            <a:ext cx="2346037" cy="10919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.2     .7     .2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.2     .2     .2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7CF1149-2D90-434B-9D2B-DA6FF6E45E2C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2743200" y="3139754"/>
            <a:ext cx="1258192" cy="114382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D252E6E2-13C4-4901-A5F4-F1669C83BCF3}"/>
              </a:ext>
            </a:extLst>
          </p:cNvPr>
          <p:cNvSpPr/>
          <p:nvPr/>
        </p:nvSpPr>
        <p:spPr>
          <a:xfrm>
            <a:off x="6798365" y="4214191"/>
            <a:ext cx="2027583" cy="93030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itle 1">
                <a:extLst>
                  <a:ext uri="{FF2B5EF4-FFF2-40B4-BE49-F238E27FC236}">
                    <a16:creationId xmlns:a16="http://schemas.microsoft.com/office/drawing/2014/main" id="{958023B0-4D27-429F-9588-66DD31A2889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63001" y="317499"/>
                <a:ext cx="8229600" cy="990600"/>
              </a:xfrm>
            </p:spPr>
            <p:txBody>
              <a:bodyPr>
                <a:normAutofit fontScale="90000"/>
              </a:bodyPr>
              <a:lstStyle/>
              <a:p>
                <a:r>
                  <a:rPr lang="en-US" dirty="0"/>
                  <a:t>Policies (</a:t>
                </a:r>
                <a14:m>
                  <m:oMath xmlns:m="http://schemas.openxmlformats.org/officeDocument/2006/math">
                    <m:r>
                      <a:rPr lang="el-GR" i="1" dirty="0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): Which state do I transition to?</a:t>
                </a:r>
              </a:p>
            </p:txBody>
          </p:sp>
        </mc:Choice>
        <mc:Fallback xmlns="">
          <p:sp>
            <p:nvSpPr>
              <p:cNvPr id="21" name="Title 1">
                <a:extLst>
                  <a:ext uri="{FF2B5EF4-FFF2-40B4-BE49-F238E27FC236}">
                    <a16:creationId xmlns:a16="http://schemas.microsoft.com/office/drawing/2014/main" id="{958023B0-4D27-429F-9588-66DD31A2889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63001" y="317499"/>
                <a:ext cx="8229600" cy="990600"/>
              </a:xfrm>
              <a:blipFill>
                <a:blip r:embed="rId3"/>
                <a:stretch>
                  <a:fillRect l="-2296" r="-1630" b="-55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5E53052-37FC-46D1-8002-75CBAEE61EE0}"/>
                  </a:ext>
                </a:extLst>
              </p:cNvPr>
              <p:cNvSpPr txBox="1"/>
              <p:nvPr/>
            </p:nvSpPr>
            <p:spPr>
              <a:xfrm>
                <a:off x="215478" y="1542738"/>
                <a:ext cx="3205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𝜋</m:t>
                          </m:r>
                        </m:e>
                        <m:sup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9293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5E53052-37FC-46D1-8002-75CBAEE61E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478" y="1542738"/>
                <a:ext cx="320536" cy="276999"/>
              </a:xfrm>
              <a:prstGeom prst="rect">
                <a:avLst/>
              </a:prstGeom>
              <a:blipFill>
                <a:blip r:embed="rId4"/>
                <a:stretch>
                  <a:fillRect l="-9434" t="-2174" r="-5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16B4993-42E3-4B03-A707-B1FE41E3A66E}"/>
                  </a:ext>
                </a:extLst>
              </p:cNvPr>
              <p:cNvSpPr txBox="1"/>
              <p:nvPr/>
            </p:nvSpPr>
            <p:spPr>
              <a:xfrm>
                <a:off x="215478" y="1969169"/>
                <a:ext cx="3205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𝜋</m:t>
                          </m:r>
                        </m:e>
                        <m:sup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9293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16B4993-42E3-4B03-A707-B1FE41E3A6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478" y="1969169"/>
                <a:ext cx="320536" cy="276999"/>
              </a:xfrm>
              <a:prstGeom prst="rect">
                <a:avLst/>
              </a:prstGeom>
              <a:blipFill>
                <a:blip r:embed="rId5"/>
                <a:stretch>
                  <a:fillRect l="-9434" t="-2222" r="-5660" b="-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748E38D-4762-469A-8C78-5B50ACF81E6A}"/>
                  </a:ext>
                </a:extLst>
              </p:cNvPr>
              <p:cNvSpPr txBox="1"/>
              <p:nvPr/>
            </p:nvSpPr>
            <p:spPr>
              <a:xfrm>
                <a:off x="220468" y="2342307"/>
                <a:ext cx="3205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𝜋</m:t>
                          </m:r>
                        </m:e>
                        <m:sup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9293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748E38D-4762-469A-8C78-5B50ACF81E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468" y="2342307"/>
                <a:ext cx="320536" cy="276999"/>
              </a:xfrm>
              <a:prstGeom prst="rect">
                <a:avLst/>
              </a:prstGeom>
              <a:blipFill>
                <a:blip r:embed="rId6"/>
                <a:stretch>
                  <a:fillRect l="-7547" t="-2174" r="-5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7E1A77D-E9B6-4DA6-92EE-10C5740BDC40}"/>
              </a:ext>
            </a:extLst>
          </p:cNvPr>
          <p:cNvCxnSpPr>
            <a:cxnSpLocks/>
            <a:stCxn id="26" idx="3"/>
          </p:cNvCxnSpPr>
          <p:nvPr/>
        </p:nvCxnSpPr>
        <p:spPr>
          <a:xfrm flipV="1">
            <a:off x="541004" y="2451926"/>
            <a:ext cx="989346" cy="28881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BBE7A1B-41A5-4670-B7B1-1AB6CD7A17C2}"/>
              </a:ext>
            </a:extLst>
          </p:cNvPr>
          <p:cNvCxnSpPr>
            <a:cxnSpLocks/>
            <a:stCxn id="25" idx="3"/>
          </p:cNvCxnSpPr>
          <p:nvPr/>
        </p:nvCxnSpPr>
        <p:spPr>
          <a:xfrm flipV="1">
            <a:off x="536014" y="2081980"/>
            <a:ext cx="1752988" cy="25689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C9DFC31-EC3F-451E-8FC9-2D200975FBF0}"/>
              </a:ext>
            </a:extLst>
          </p:cNvPr>
          <p:cNvCxnSpPr>
            <a:cxnSpLocks/>
            <a:stCxn id="4" idx="3"/>
          </p:cNvCxnSpPr>
          <p:nvPr/>
        </p:nvCxnSpPr>
        <p:spPr>
          <a:xfrm flipV="1">
            <a:off x="536014" y="1659810"/>
            <a:ext cx="2619936" cy="21428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8C68CE57-1104-4BE3-839D-35030FF86C56}"/>
              </a:ext>
            </a:extLst>
          </p:cNvPr>
          <p:cNvSpPr txBox="1"/>
          <p:nvPr/>
        </p:nvSpPr>
        <p:spPr>
          <a:xfrm>
            <a:off x="4193639" y="1450907"/>
            <a:ext cx="4618016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Based on both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expected reward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and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expected information gain 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(i.e., confidence in the reward probabilities)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265E7AC-344F-D189-0373-E960D65CE124}"/>
              </a:ext>
            </a:extLst>
          </p:cNvPr>
          <p:cNvSpPr/>
          <p:nvPr/>
        </p:nvSpPr>
        <p:spPr>
          <a:xfrm>
            <a:off x="1115983" y="4281841"/>
            <a:ext cx="2346037" cy="10919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>
                <a:solidFill>
                  <a:srgbClr val="C00000"/>
                </a:solidFill>
                <a:latin typeface="Arial"/>
              </a:rPr>
              <a:t>5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    5.5   5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>
                <a:solidFill>
                  <a:srgbClr val="C00000"/>
                </a:solidFill>
                <a:latin typeface="Arial"/>
              </a:rPr>
              <a:t>5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     5     5</a:t>
            </a:r>
          </a:p>
        </p:txBody>
      </p:sp>
    </p:spTree>
    <p:extLst>
      <p:ext uri="{BB962C8B-B14F-4D97-AF65-F5344CB8AC3E}">
        <p14:creationId xmlns:p14="http://schemas.microsoft.com/office/powerpoint/2010/main" val="10641021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E6E48F9D-70E0-4151-A6C5-0A6DE4B0FA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027" t="42886" r="368" b="630"/>
          <a:stretch/>
        </p:blipFill>
        <p:spPr>
          <a:xfrm>
            <a:off x="204336" y="559417"/>
            <a:ext cx="5667827" cy="3701562"/>
          </a:xfrm>
          <a:prstGeom prst="rect">
            <a:avLst/>
          </a:prstGeom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391B2CC-4A12-4835-AA91-B7263077EDE3}"/>
                  </a:ext>
                </a:extLst>
              </p:cNvPr>
              <p:cNvSpPr txBox="1"/>
              <p:nvPr/>
            </p:nvSpPr>
            <p:spPr>
              <a:xfrm>
                <a:off x="317090" y="4472725"/>
                <a:ext cx="4195295" cy="400110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txBody>
              <a:bodyPr wrap="squar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0</m:t>
                          </m:r>
                        </m:sub>
                      </m:sSub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𝑖𝑛𝑓𝑜𝑟𝑚𝑎𝑡𝑖𝑜𝑛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 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𝑠𝑒𝑛𝑠𝑖𝑡𝑖𝑣𝑖𝑡𝑦</m:t>
                      </m:r>
                    </m:oMath>
                  </m:oMathPara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391B2CC-4A12-4835-AA91-B7263077ED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090" y="4472725"/>
                <a:ext cx="4195295" cy="400110"/>
              </a:xfrm>
              <a:prstGeom prst="rect">
                <a:avLst/>
              </a:prstGeom>
              <a:blipFill>
                <a:blip r:embed="rId3"/>
                <a:stretch>
                  <a:fillRect b="-16418"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5B75A39E-03DE-44C4-848F-ABD473A418F8}"/>
              </a:ext>
            </a:extLst>
          </p:cNvPr>
          <p:cNvSpPr txBox="1"/>
          <p:nvPr/>
        </p:nvSpPr>
        <p:spPr>
          <a:xfrm>
            <a:off x="317090" y="5001879"/>
            <a:ext cx="45279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(higher =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quicker switch to exploitation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292934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AFF6C63-2ED7-45CA-B3A3-47AB6D52B3B6}"/>
                  </a:ext>
                </a:extLst>
              </p:cNvPr>
              <p:cNvSpPr txBox="1"/>
              <p:nvPr/>
            </p:nvSpPr>
            <p:spPr>
              <a:xfrm>
                <a:off x="5613233" y="5024882"/>
                <a:ext cx="3151987" cy="400110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txBody>
              <a:bodyPr wrap="squar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𝜂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𝑙𝑒𝑎𝑟𝑛𝑖𝑛𝑔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 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𝑟𝑎𝑡𝑒</m:t>
                      </m:r>
                    </m:oMath>
                  </m:oMathPara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AFF6C63-2ED7-45CA-B3A3-47AB6D52B3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3233" y="5024882"/>
                <a:ext cx="3151987" cy="400110"/>
              </a:xfrm>
              <a:prstGeom prst="rect">
                <a:avLst/>
              </a:prstGeom>
              <a:blipFill>
                <a:blip r:embed="rId4"/>
                <a:stretch>
                  <a:fillRect b="-14706"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8FDECD3-F102-4DCC-95F1-E2634224C171}"/>
                  </a:ext>
                </a:extLst>
              </p:cNvPr>
              <p:cNvSpPr txBox="1"/>
              <p:nvPr/>
            </p:nvSpPr>
            <p:spPr>
              <a:xfrm>
                <a:off x="6091131" y="2976753"/>
                <a:ext cx="276087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𝑐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𝑟</m:t>
                          </m:r>
                        </m:sub>
                      </m:sSub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𝑟𝑒𝑤𝑎𝑟𝑑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 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𝑠𝑒𝑛𝑠𝑖𝑡𝑖𝑣𝑖𝑡𝑦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8FDECD3-F102-4DCC-95F1-E2634224C1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1131" y="2976753"/>
                <a:ext cx="2760872" cy="369332"/>
              </a:xfrm>
              <a:prstGeom prst="rect">
                <a:avLst/>
              </a:prstGeom>
              <a:blipFill>
                <a:blip r:embed="rId5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TextBox 37">
            <a:extLst>
              <a:ext uri="{FF2B5EF4-FFF2-40B4-BE49-F238E27FC236}">
                <a16:creationId xmlns:a16="http://schemas.microsoft.com/office/drawing/2014/main" id="{E46C8DA5-0633-4AC4-A038-67B1DBF54DAE}"/>
              </a:ext>
            </a:extLst>
          </p:cNvPr>
          <p:cNvSpPr txBox="1"/>
          <p:nvPr/>
        </p:nvSpPr>
        <p:spPr>
          <a:xfrm>
            <a:off x="6236493" y="3417833"/>
            <a:ext cx="276087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(higher =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greater reward-seeking drive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292934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FF9F2B1-05D6-46B3-A2E2-CA055529C5D6}"/>
              </a:ext>
            </a:extLst>
          </p:cNvPr>
          <p:cNvSpPr txBox="1"/>
          <p:nvPr/>
        </p:nvSpPr>
        <p:spPr>
          <a:xfrm>
            <a:off x="4844999" y="5452982"/>
            <a:ext cx="42990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(can be separated for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wins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and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losses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292934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0DFFB12F-5886-49FB-A69B-A789AD2FCD92}"/>
              </a:ext>
            </a:extLst>
          </p:cNvPr>
          <p:cNvCxnSpPr>
            <a:cxnSpLocks/>
          </p:cNvCxnSpPr>
          <p:nvPr/>
        </p:nvCxnSpPr>
        <p:spPr>
          <a:xfrm>
            <a:off x="7279877" y="6573947"/>
            <a:ext cx="66572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BB9B2E33-3206-4B6A-B95F-6EA3C5950D44}"/>
              </a:ext>
            </a:extLst>
          </p:cNvPr>
          <p:cNvCxnSpPr>
            <a:cxnSpLocks/>
          </p:cNvCxnSpPr>
          <p:nvPr/>
        </p:nvCxnSpPr>
        <p:spPr>
          <a:xfrm>
            <a:off x="3196534" y="6573947"/>
            <a:ext cx="229827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FDA83DDC-4C50-49B0-882B-AB384CDAD003}"/>
                  </a:ext>
                </a:extLst>
              </p:cNvPr>
              <p:cNvSpPr/>
              <p:nvPr/>
            </p:nvSpPr>
            <p:spPr>
              <a:xfrm>
                <a:off x="802633" y="6064838"/>
                <a:ext cx="811973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𝐺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𝜋</m:t>
                          </m:r>
                        </m:sub>
                      </m:sSub>
                      <m:r>
                        <a:rPr kumimoji="0" lang="en-US" sz="2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92934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</m:oMath>
                  </m:oMathPara>
                </a14:m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29293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FDA83DDC-4C50-49B0-882B-AB384CDAD0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633" y="6064838"/>
                <a:ext cx="811973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03503392-518B-406C-AADB-86BA18D26933}"/>
                  </a:ext>
                </a:extLst>
              </p:cNvPr>
              <p:cNvSpPr/>
              <p:nvPr/>
            </p:nvSpPr>
            <p:spPr>
              <a:xfrm>
                <a:off x="1322828" y="6064838"/>
                <a:ext cx="7174083" cy="45179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]"/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20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</m:t>
                          </m:r>
                          <m:sSub>
                            <m:sSubPr>
                              <m:ctrlP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92934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92934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𝛦</m:t>
                              </m:r>
                            </m:e>
                            <m:sub>
                              <m:d>
                                <m:dPr>
                                  <m:begChr m:val=""/>
                                  <m:ctrlPr>
                                    <a:rPr kumimoji="0" lang="en-US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292934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292934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𝑞</m:t>
                                  </m:r>
                                  <m:r>
                                    <a:rPr kumimoji="0" lang="en-US" sz="20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292934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(</m:t>
                                  </m:r>
                                  <m:r>
                                    <a:rPr kumimoji="0" lang="en-US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292934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𝑜</m:t>
                                  </m:r>
                                  <m:r>
                                    <a:rPr kumimoji="0" lang="en-US" sz="20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292934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,</m:t>
                                  </m:r>
                                  <m:r>
                                    <a:rPr kumimoji="0" lang="en-US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292934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𝑠</m:t>
                                  </m:r>
                                  <m:r>
                                    <a:rPr kumimoji="0" lang="en-US" sz="20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292934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,</m:t>
                                  </m:r>
                                  <m:r>
                                    <a:rPr kumimoji="0" lang="en-US" sz="2000" b="1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292934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𝐀</m:t>
                                  </m:r>
                                  <m:r>
                                    <a:rPr kumimoji="0" lang="en-US" sz="20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292934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|</m:t>
                                  </m:r>
                                  <m:r>
                                    <a:rPr kumimoji="0" lang="en-US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292934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𝜋</m:t>
                                  </m:r>
                                </m:e>
                              </m:d>
                            </m:sub>
                          </m:sSub>
                          <m:r>
                            <a:rPr kumimoji="0" lang="en-US" sz="20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[</m:t>
                          </m:r>
                          <m:r>
                            <m:rPr>
                              <m:sty m:val="p"/>
                            </m:rPr>
                            <a:rPr kumimoji="0" lang="en-US" sz="20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ln</m:t>
                          </m:r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𝑞</m:t>
                          </m:r>
                          <m:d>
                            <m:dPr>
                              <m:ctrlP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92934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sz="2000" b="1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92934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𝐀</m:t>
                              </m:r>
                            </m:e>
                            <m:e>
                              <m: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92934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𝑠</m:t>
                              </m:r>
                              <m:r>
                                <a:rPr kumimoji="0" lang="en-US" sz="20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92934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,</m:t>
                              </m:r>
                              <m: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92934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𝑜</m:t>
                              </m:r>
                              <m:r>
                                <a:rPr kumimoji="0" lang="en-US" sz="20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92934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,</m:t>
                              </m:r>
                              <m: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92934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𝜋</m:t>
                              </m:r>
                            </m:e>
                          </m:d>
                          <m:r>
                            <a:rPr kumimoji="0" lang="en-US" sz="20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kumimoji="0" lang="en-US" sz="20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ln</m:t>
                          </m:r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𝑞</m:t>
                          </m:r>
                          <m:d>
                            <m:dPr>
                              <m:ctrlP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92934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sz="2000" b="1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92934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𝐀</m:t>
                              </m:r>
                            </m:e>
                          </m:d>
                          <m:r>
                            <a:rPr kumimoji="0" lang="en-US" sz="20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]−</m:t>
                          </m:r>
                          <m:sSub>
                            <m:sSubPr>
                              <m:ctrlP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92934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92934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𝛦</m:t>
                              </m:r>
                            </m:e>
                            <m:sub>
                              <m:d>
                                <m:dPr>
                                  <m:begChr m:val=""/>
                                  <m:ctrlPr>
                                    <a:rPr kumimoji="0" lang="en-US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292934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292934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𝑞</m:t>
                                  </m:r>
                                  <m:r>
                                    <a:rPr kumimoji="0" lang="en-US" sz="20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292934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(</m:t>
                                  </m:r>
                                  <m:r>
                                    <a:rPr kumimoji="0" lang="en-US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292934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𝑜</m:t>
                                  </m:r>
                                  <m:r>
                                    <a:rPr kumimoji="0" lang="en-US" sz="20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292934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,</m:t>
                                  </m:r>
                                  <m:r>
                                    <a:rPr kumimoji="0" lang="en-US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292934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𝑠</m:t>
                                  </m:r>
                                  <m:r>
                                    <a:rPr kumimoji="0" lang="en-US" sz="20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292934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,</m:t>
                                  </m:r>
                                  <m:r>
                                    <a:rPr kumimoji="0" lang="en-US" sz="2000" b="1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292934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𝐀</m:t>
                                  </m:r>
                                  <m:r>
                                    <a:rPr kumimoji="0" lang="en-US" sz="20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292934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|</m:t>
                                  </m:r>
                                  <m:r>
                                    <a:rPr kumimoji="0" lang="en-US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292934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𝜋</m:t>
                                  </m:r>
                                </m:e>
                              </m:d>
                            </m:sub>
                          </m:sSub>
                          <m:r>
                            <a:rPr kumimoji="0" lang="en-US" sz="20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[</m:t>
                          </m:r>
                          <m:r>
                            <m:rPr>
                              <m:sty m:val="p"/>
                            </m:rPr>
                            <a:rPr kumimoji="0" lang="en-US" sz="20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ln</m:t>
                          </m:r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𝑝</m:t>
                          </m:r>
                          <m:d>
                            <m:dPr>
                              <m:ctrlP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92934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92934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𝑜</m:t>
                              </m:r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92934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|</m:t>
                              </m:r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92934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𝐶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29293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03503392-518B-406C-AADB-86BA18D269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2828" y="6064838"/>
                <a:ext cx="7174083" cy="451790"/>
              </a:xfrm>
              <a:prstGeom prst="rect">
                <a:avLst/>
              </a:prstGeom>
              <a:blipFill>
                <a:blip r:embed="rId7"/>
                <a:stretch>
                  <a:fillRect t="-152703" r="-4758" b="-2216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809B0E22-B04B-4EBF-B401-B8BCA4ECF94F}"/>
                  </a:ext>
                </a:extLst>
              </p:cNvPr>
              <p:cNvSpPr txBox="1"/>
              <p:nvPr/>
            </p:nvSpPr>
            <p:spPr>
              <a:xfrm>
                <a:off x="6989862" y="67166"/>
                <a:ext cx="2132872" cy="40011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𝜎</m:t>
                      </m:r>
                      <m:d>
                        <m:d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∙</m:t>
                          </m:r>
                        </m:e>
                      </m:d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𝑠𝑜𝑓𝑡𝑚𝑎𝑥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809B0E22-B04B-4EBF-B401-B8BCA4ECF9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9862" y="67166"/>
                <a:ext cx="2132872" cy="400110"/>
              </a:xfrm>
              <a:prstGeom prst="rect">
                <a:avLst/>
              </a:prstGeom>
              <a:blipFill>
                <a:blip r:embed="rId8"/>
                <a:stretch>
                  <a:fillRect b="-1470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97ABDC7E-96CC-4A1C-A8FF-902FC176092E}"/>
              </a:ext>
            </a:extLst>
          </p:cNvPr>
          <p:cNvCxnSpPr>
            <a:cxnSpLocks/>
          </p:cNvCxnSpPr>
          <p:nvPr/>
        </p:nvCxnSpPr>
        <p:spPr>
          <a:xfrm>
            <a:off x="2901399" y="3972515"/>
            <a:ext cx="41336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1CD04EAD-4735-4252-81E6-E714C875D3EA}"/>
              </a:ext>
            </a:extLst>
          </p:cNvPr>
          <p:cNvCxnSpPr>
            <a:cxnSpLocks/>
          </p:cNvCxnSpPr>
          <p:nvPr/>
        </p:nvCxnSpPr>
        <p:spPr>
          <a:xfrm>
            <a:off x="1051493" y="3536578"/>
            <a:ext cx="129731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0BC9BF6F-0987-4000-AEED-9A658F3371FD}"/>
                  </a:ext>
                </a:extLst>
              </p:cNvPr>
              <p:cNvSpPr txBox="1"/>
              <p:nvPr/>
            </p:nvSpPr>
            <p:spPr>
              <a:xfrm>
                <a:off x="5959961" y="2052321"/>
                <a:ext cx="303740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𝛼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=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𝑎𝑐𝑡𝑖𝑜𝑛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 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𝑝𝑟𝑒𝑐𝑖𝑠𝑖𝑜𝑛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 (higher =  </a:t>
                </a: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less random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)</a:t>
                </a: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0BC9BF6F-0987-4000-AEED-9A658F3371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9961" y="2052321"/>
                <a:ext cx="3037405" cy="646331"/>
              </a:xfrm>
              <a:prstGeom prst="rect">
                <a:avLst/>
              </a:prstGeom>
              <a:blipFill>
                <a:blip r:embed="rId9"/>
                <a:stretch>
                  <a:fillRect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0" name="Picture 49">
            <a:extLst>
              <a:ext uri="{FF2B5EF4-FFF2-40B4-BE49-F238E27FC236}">
                <a16:creationId xmlns:a16="http://schemas.microsoft.com/office/drawing/2014/main" id="{5C09076E-339C-4D84-BDA6-50602CABE6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512" t="33399" r="1486" b="61127"/>
          <a:stretch/>
        </p:blipFill>
        <p:spPr>
          <a:xfrm>
            <a:off x="5899206" y="1310138"/>
            <a:ext cx="3196095" cy="338997"/>
          </a:xfrm>
          <a:prstGeom prst="rect">
            <a:avLst/>
          </a:prstGeom>
          <a:ln>
            <a:noFill/>
          </a:ln>
        </p:spPr>
      </p:pic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EB7E6512-AD46-4243-8151-240DF368D618}"/>
              </a:ext>
            </a:extLst>
          </p:cNvPr>
          <p:cNvCxnSpPr>
            <a:cxnSpLocks/>
          </p:cNvCxnSpPr>
          <p:nvPr/>
        </p:nvCxnSpPr>
        <p:spPr>
          <a:xfrm>
            <a:off x="7390768" y="1649135"/>
            <a:ext cx="28233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2835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30" grpId="0"/>
      <p:bldP spid="31" grpId="0" animBg="1"/>
      <p:bldP spid="32" grpId="0"/>
      <p:bldP spid="38" grpId="0"/>
      <p:bldP spid="39" grpId="0"/>
      <p:bldP spid="4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B99F8-FB31-88F9-9519-9C3F329F34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9292" y="3300046"/>
            <a:ext cx="3958492" cy="9906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Move to code</a:t>
            </a:r>
            <a:br>
              <a:rPr lang="en-US" dirty="0"/>
            </a:br>
            <a:r>
              <a:rPr lang="en-US" dirty="0"/>
              <a:t>(</a:t>
            </a:r>
            <a:r>
              <a:rPr lang="en-US" dirty="0" err="1"/>
              <a:t>TAB_example.m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7830320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973" y="433756"/>
            <a:ext cx="8838350" cy="990600"/>
          </a:xfrm>
        </p:spPr>
        <p:txBody>
          <a:bodyPr>
            <a:normAutofit/>
          </a:bodyPr>
          <a:lstStyle/>
          <a:p>
            <a:r>
              <a:rPr lang="en-US" sz="3200" b="1" dirty="0"/>
              <a:t>Parameter value estimates for each participant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1930" y="1287195"/>
            <a:ext cx="8740140" cy="5403166"/>
          </a:xfrm>
        </p:spPr>
        <p:txBody>
          <a:bodyPr>
            <a:normAutofit/>
          </a:bodyPr>
          <a:lstStyle/>
          <a:p>
            <a:r>
              <a:rPr lang="en-US" sz="2100" dirty="0"/>
              <a:t>Can address interesting questions in empirical studies:</a:t>
            </a:r>
          </a:p>
          <a:p>
            <a:pPr lvl="1"/>
            <a:r>
              <a:rPr lang="en-US" sz="1700" dirty="0"/>
              <a:t>Individuals with </a:t>
            </a:r>
            <a:r>
              <a:rPr lang="en-US" sz="1700" u="sng" dirty="0"/>
              <a:t>substance use disorders</a:t>
            </a:r>
            <a:r>
              <a:rPr lang="en-US" sz="1700" dirty="0"/>
              <a:t> show </a:t>
            </a:r>
          </a:p>
          <a:p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A2A199B-E03F-4069-B7E1-D71DA128A0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0630" y="2069797"/>
            <a:ext cx="3088641" cy="194089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D54AC61-6527-409F-AB2F-1F297024454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18" t="20125" r="33130" b="20048"/>
          <a:stretch/>
        </p:blipFill>
        <p:spPr>
          <a:xfrm>
            <a:off x="6241611" y="4182701"/>
            <a:ext cx="2507660" cy="25076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E37FFCC-177F-44D2-89AC-05251B5495E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" t="-2947" r="-4591" b="-1"/>
          <a:stretch/>
        </p:blipFill>
        <p:spPr>
          <a:xfrm>
            <a:off x="762147" y="2761308"/>
            <a:ext cx="3230431" cy="385662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F12DE0E-7A2D-4289-9882-D66FFA6B4B4B}"/>
              </a:ext>
            </a:extLst>
          </p:cNvPr>
          <p:cNvSpPr txBox="1"/>
          <p:nvPr/>
        </p:nvSpPr>
        <p:spPr>
          <a:xfrm>
            <a:off x="4264181" y="5113365"/>
            <a:ext cx="21083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sng" strike="noStrike" kern="1200" cap="none" spc="0" normalizeH="0" baseline="0" noProof="0" dirty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Three-armed bandit task</a:t>
            </a:r>
          </a:p>
        </p:txBody>
      </p:sp>
    </p:spTree>
    <p:extLst>
      <p:ext uri="{BB962C8B-B14F-4D97-AF65-F5344CB8AC3E}">
        <p14:creationId xmlns:p14="http://schemas.microsoft.com/office/powerpoint/2010/main" val="2784617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973" y="433756"/>
            <a:ext cx="8838350" cy="990600"/>
          </a:xfrm>
        </p:spPr>
        <p:txBody>
          <a:bodyPr>
            <a:normAutofit/>
          </a:bodyPr>
          <a:lstStyle/>
          <a:p>
            <a:r>
              <a:rPr lang="en-US" sz="3200" b="1" dirty="0"/>
              <a:t>Parameter value estimates for each participant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1930" y="1287195"/>
            <a:ext cx="8740140" cy="5403166"/>
          </a:xfrm>
        </p:spPr>
        <p:txBody>
          <a:bodyPr>
            <a:normAutofit/>
          </a:bodyPr>
          <a:lstStyle/>
          <a:p>
            <a:r>
              <a:rPr lang="en-US" sz="2100" dirty="0"/>
              <a:t>Can address interesting questions in empirical studies:</a:t>
            </a:r>
          </a:p>
          <a:p>
            <a:pPr lvl="1"/>
            <a:r>
              <a:rPr lang="en-US" sz="1700" dirty="0"/>
              <a:t>Individuals with </a:t>
            </a:r>
            <a:r>
              <a:rPr lang="en-US" sz="1700" u="sng" dirty="0"/>
              <a:t>substance use disorders</a:t>
            </a:r>
            <a:r>
              <a:rPr lang="en-US" sz="1700" dirty="0"/>
              <a:t> show </a:t>
            </a:r>
          </a:p>
          <a:p>
            <a:pPr lvl="2"/>
            <a:r>
              <a:rPr lang="en-US" sz="1500" b="1" dirty="0"/>
              <a:t>lower action precision</a:t>
            </a:r>
          </a:p>
          <a:p>
            <a:pPr lvl="2"/>
            <a:r>
              <a:rPr lang="en-US" sz="1500" b="1" dirty="0"/>
              <a:t>slower learning rate from losses</a:t>
            </a:r>
            <a:endParaRPr lang="en-US" b="1" dirty="0"/>
          </a:p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85D54BA-B790-416F-A282-22FAD1A86A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369" t="3054" r="653" b="12120"/>
          <a:stretch/>
        </p:blipFill>
        <p:spPr>
          <a:xfrm>
            <a:off x="275703" y="2938887"/>
            <a:ext cx="4212155" cy="366823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A2A199B-E03F-4069-B7E1-D71DA128A0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0630" y="2069797"/>
            <a:ext cx="3088641" cy="194089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FE84732-7089-4A25-ACB1-A8642375ED7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18" t="20125" r="33130" b="20048"/>
          <a:stretch/>
        </p:blipFill>
        <p:spPr>
          <a:xfrm>
            <a:off x="6241611" y="4182701"/>
            <a:ext cx="2507660" cy="250766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B2EB3FC-5D1F-4C15-9F13-6FBE73C36A35}"/>
              </a:ext>
            </a:extLst>
          </p:cNvPr>
          <p:cNvSpPr txBox="1"/>
          <p:nvPr/>
        </p:nvSpPr>
        <p:spPr>
          <a:xfrm>
            <a:off x="4264181" y="5113365"/>
            <a:ext cx="21083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sng" strike="noStrike" kern="1200" cap="none" spc="0" normalizeH="0" baseline="0" noProof="0" dirty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Three-armed bandit task</a:t>
            </a:r>
          </a:p>
        </p:txBody>
      </p:sp>
    </p:spTree>
    <p:extLst>
      <p:ext uri="{BB962C8B-B14F-4D97-AF65-F5344CB8AC3E}">
        <p14:creationId xmlns:p14="http://schemas.microsoft.com/office/powerpoint/2010/main" val="1673188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E833141-870B-404B-B158-433655889D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05" t="3913" r="1322" b="45793"/>
          <a:stretch/>
        </p:blipFill>
        <p:spPr>
          <a:xfrm>
            <a:off x="275758" y="2114877"/>
            <a:ext cx="8405898" cy="245679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63BFFF34-B9B2-40F8-9B40-A65A901A0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973" y="433756"/>
            <a:ext cx="8838350" cy="990600"/>
          </a:xfrm>
        </p:spPr>
        <p:txBody>
          <a:bodyPr>
            <a:normAutofit/>
          </a:bodyPr>
          <a:lstStyle/>
          <a:p>
            <a:r>
              <a:rPr lang="en-US" sz="3200" b="1" dirty="0"/>
              <a:t>Parameter value estimates for each participant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672A3379-1147-436C-852F-E378190223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930" y="1287195"/>
            <a:ext cx="8740140" cy="5403166"/>
          </a:xfrm>
        </p:spPr>
        <p:txBody>
          <a:bodyPr>
            <a:normAutofit/>
          </a:bodyPr>
          <a:lstStyle/>
          <a:p>
            <a:r>
              <a:rPr lang="en-US" sz="2000" dirty="0"/>
              <a:t>Parameter values at baseline were also associated with </a:t>
            </a:r>
            <a:r>
              <a:rPr lang="en-US" sz="2000" b="1" dirty="0"/>
              <a:t>changes in substance use severity</a:t>
            </a:r>
            <a:r>
              <a:rPr lang="en-US" sz="2000" dirty="0"/>
              <a:t> over the following year</a:t>
            </a:r>
            <a:endParaRPr lang="en-US" sz="2200" b="1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5FEC7B-CC14-8BA4-51E0-57F03CB6B8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5593" y="4688807"/>
            <a:ext cx="3166227" cy="207424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34118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973" y="433756"/>
            <a:ext cx="8740140" cy="655573"/>
          </a:xfrm>
        </p:spPr>
        <p:txBody>
          <a:bodyPr>
            <a:normAutofit/>
          </a:bodyPr>
          <a:lstStyle/>
          <a:p>
            <a:r>
              <a:rPr lang="en-US" sz="3200" b="1" dirty="0"/>
              <a:t>Steps for empirical modelling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1930" y="1284135"/>
            <a:ext cx="8740140" cy="5573865"/>
          </a:xfrm>
        </p:spPr>
        <p:txBody>
          <a:bodyPr>
            <a:normAutofit fontScale="92500"/>
          </a:bodyPr>
          <a:lstStyle/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b="1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Select</a:t>
            </a:r>
            <a:r>
              <a:rPr lang="en-US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and </a:t>
            </a:r>
            <a:r>
              <a:rPr lang="en-US" b="1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run</a:t>
            </a:r>
            <a:r>
              <a:rPr lang="en-US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parameter </a:t>
            </a:r>
            <a:r>
              <a:rPr lang="en-US" b="1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estimation</a:t>
            </a:r>
            <a:r>
              <a:rPr lang="en-US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b="1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algorithm </a:t>
            </a:r>
            <a:r>
              <a:rPr lang="en-US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for each model being considered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Perform Bayesian </a:t>
            </a:r>
            <a:r>
              <a:rPr lang="en-US" b="1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model comparison </a:t>
            </a:r>
            <a:r>
              <a:rPr lang="en-US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to confirm the best model.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Model checking: </a:t>
            </a:r>
            <a:r>
              <a:rPr lang="en-US" b="1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Generate simulated behavior </a:t>
            </a:r>
            <a:r>
              <a:rPr lang="en-US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 the best model, and then </a:t>
            </a:r>
            <a:r>
              <a:rPr lang="en-US" b="1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estimate parameters</a:t>
            </a:r>
            <a:r>
              <a:rPr lang="en-US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using this simulated behavior.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lphaLcPeriod"/>
            </a:pPr>
            <a:r>
              <a:rPr lang="en-US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Confirm that estimates approach the parameter values used to generate the simulated behavior.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lphaLcPeriod"/>
            </a:pPr>
            <a:r>
              <a:rPr lang="en-US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Confirm that generative and estimated parameter values are strongly correlated.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Run regression or group comparison analyses on parameters at the between-subjects level.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7094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2496" y="441706"/>
            <a:ext cx="7945582" cy="655573"/>
          </a:xfrm>
        </p:spPr>
        <p:txBody>
          <a:bodyPr>
            <a:normAutofit fontScale="90000"/>
          </a:bodyPr>
          <a:lstStyle/>
          <a:p>
            <a:pPr marR="0" lvl="0" algn="just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3200" b="1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Select</a:t>
            </a:r>
            <a:r>
              <a:rPr lang="en-US" sz="3200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and </a:t>
            </a:r>
            <a:r>
              <a:rPr lang="en-US" sz="3200" b="1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run</a:t>
            </a:r>
            <a:r>
              <a:rPr lang="en-US" sz="3200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parameter </a:t>
            </a:r>
            <a:r>
              <a:rPr lang="en-US" sz="3200" b="1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estimation</a:t>
            </a:r>
            <a:r>
              <a:rPr lang="en-US" sz="3200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b="1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algorithm</a:t>
            </a:r>
            <a:endParaRPr lang="en-US" sz="3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1930" y="1266029"/>
            <a:ext cx="8740140" cy="5573865"/>
          </a:xfrm>
        </p:spPr>
        <p:txBody>
          <a:bodyPr>
            <a:normAutofit fontScale="92500"/>
          </a:bodyPr>
          <a:lstStyle/>
          <a:p>
            <a:pPr algn="just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Several approaches with varying levels of complexity</a:t>
            </a:r>
          </a:p>
          <a:p>
            <a:pPr lvl="1" algn="just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Simplest is a </a:t>
            </a:r>
            <a:r>
              <a:rPr lang="en-US" b="1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grid search</a:t>
            </a:r>
          </a:p>
          <a:p>
            <a:pPr lvl="1" algn="just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</a:pPr>
            <a:endParaRPr lang="en-US" b="1" dirty="0">
              <a:latin typeface="Cambria" panose="020405030504060302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</a:pPr>
            <a:endParaRPr lang="en-US" b="1" dirty="0">
              <a:latin typeface="Cambria" panose="020405030504060302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</a:pPr>
            <a:endParaRPr lang="en-US" b="1" dirty="0">
              <a:latin typeface="Cambria" panose="020405030504060302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</a:pPr>
            <a:endParaRPr lang="en-US" b="1" dirty="0">
              <a:latin typeface="Cambria" panose="020405030504060302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</a:pPr>
            <a:endParaRPr lang="en-US" b="1" dirty="0">
              <a:latin typeface="Cambria" panose="020405030504060302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</a:pPr>
            <a:endParaRPr lang="en-US" b="1" dirty="0">
              <a:latin typeface="Cambria" panose="020405030504060302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</a:pPr>
            <a:endParaRPr lang="en-US" b="1" dirty="0">
              <a:latin typeface="Cambria" panose="020405030504060302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2" algn="just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</a:pPr>
            <a:endParaRPr lang="en-US" dirty="0">
              <a:latin typeface="Cambria" panose="020405030504060302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Only works in simple models with a small number of parameters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pic>
        <p:nvPicPr>
          <p:cNvPr id="3074" name="Picture 2" descr="likelihood times prior">
            <a:extLst>
              <a:ext uri="{FF2B5EF4-FFF2-40B4-BE49-F238E27FC236}">
                <a16:creationId xmlns:a16="http://schemas.microsoft.com/office/drawing/2014/main" id="{59E05CBA-CCB0-46C6-B315-0517012A66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42" t="13959" r="65494" b="11218"/>
          <a:stretch/>
        </p:blipFill>
        <p:spPr bwMode="auto">
          <a:xfrm>
            <a:off x="2752253" y="2453773"/>
            <a:ext cx="3712158" cy="2978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2A5970E-8421-46C5-BCD3-2D227FA89FC4}"/>
              </a:ext>
            </a:extLst>
          </p:cNvPr>
          <p:cNvSpPr txBox="1"/>
          <p:nvPr/>
        </p:nvSpPr>
        <p:spPr>
          <a:xfrm>
            <a:off x="2963858" y="5651077"/>
            <a:ext cx="31085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Parameter 1 (e.g., learning rate)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AF9923-B9A8-4CFE-9D10-374971BA20B3}"/>
              </a:ext>
            </a:extLst>
          </p:cNvPr>
          <p:cNvSpPr txBox="1"/>
          <p:nvPr/>
        </p:nvSpPr>
        <p:spPr>
          <a:xfrm>
            <a:off x="139053" y="3685832"/>
            <a:ext cx="26388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Parameter 2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(e.g., preference precision)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256BB1A-BDD7-4931-BE13-07ECA99CBC6E}"/>
              </a:ext>
            </a:extLst>
          </p:cNvPr>
          <p:cNvCxnSpPr>
            <a:cxnSpLocks/>
          </p:cNvCxnSpPr>
          <p:nvPr/>
        </p:nvCxnSpPr>
        <p:spPr>
          <a:xfrm flipH="1">
            <a:off x="5041127" y="3813725"/>
            <a:ext cx="1221070" cy="17134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676EF2F-6946-4A75-A31E-7D5D10545750}"/>
              </a:ext>
            </a:extLst>
          </p:cNvPr>
          <p:cNvSpPr txBox="1"/>
          <p:nvPr/>
        </p:nvSpPr>
        <p:spPr>
          <a:xfrm>
            <a:off x="6325041" y="3615736"/>
            <a:ext cx="10855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Best fit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8A425BF-2C40-4C61-9860-9B1FA166F8AA}"/>
                  </a:ext>
                </a:extLst>
              </p:cNvPr>
              <p:cNvSpPr txBox="1"/>
              <p:nvPr/>
            </p:nvSpPr>
            <p:spPr>
              <a:xfrm>
                <a:off x="4399222" y="2084441"/>
                <a:ext cx="17751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92934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𝑝</m:t>
                      </m:r>
                      <m:d>
                        <m:dPr>
                          <m:endChr m:val="|"/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1800" b="0" i="1" u="none" strike="noStrike" kern="1200" cap="none" spc="0" normalizeH="0" baseline="0" noProof="0" dirty="0" err="1" smtClean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𝑑𝑎𝑡𝑎</m:t>
                          </m:r>
                        </m:e>
                      </m:d>
                      <m:r>
                        <a:rPr kumimoji="0" lang="en-US" sz="1800" b="0" i="1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292934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𝑚𝑜𝑑𝑒𝑙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92934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9293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8A425BF-2C40-4C61-9860-9B1FA166F8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9222" y="2084441"/>
                <a:ext cx="1775101" cy="369332"/>
              </a:xfrm>
              <a:prstGeom prst="rect">
                <a:avLst/>
              </a:prstGeom>
              <a:blipFill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541B2EDA-B8D3-4D94-978E-E503011E1020}"/>
              </a:ext>
            </a:extLst>
          </p:cNvPr>
          <p:cNvSpPr txBox="1"/>
          <p:nvPr/>
        </p:nvSpPr>
        <p:spPr>
          <a:xfrm>
            <a:off x="2497607" y="5175302"/>
            <a:ext cx="321398" cy="3691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Times New Roman" panose="02020603050405020304" pitchFamily="18" charset="0"/>
              </a:rPr>
              <a:t>0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292934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65DF63F-EE22-4A3B-B26B-CF3051A7104E}"/>
              </a:ext>
            </a:extLst>
          </p:cNvPr>
          <p:cNvSpPr txBox="1"/>
          <p:nvPr/>
        </p:nvSpPr>
        <p:spPr>
          <a:xfrm>
            <a:off x="2643707" y="5408467"/>
            <a:ext cx="321398" cy="3691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Times New Roman" panose="02020603050405020304" pitchFamily="18" charset="0"/>
              </a:rPr>
              <a:t>0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292934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BA3DA27-D1B5-4EF2-B555-D34F230AC4AC}"/>
              </a:ext>
            </a:extLst>
          </p:cNvPr>
          <p:cNvSpPr txBox="1"/>
          <p:nvPr/>
        </p:nvSpPr>
        <p:spPr>
          <a:xfrm>
            <a:off x="6146763" y="5410169"/>
            <a:ext cx="321398" cy="3691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Times New Roman" panose="02020603050405020304" pitchFamily="18" charset="0"/>
              </a:rPr>
              <a:t>1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292934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369027A-D054-4F36-9F72-74355FAD8624}"/>
              </a:ext>
            </a:extLst>
          </p:cNvPr>
          <p:cNvSpPr txBox="1"/>
          <p:nvPr/>
        </p:nvSpPr>
        <p:spPr>
          <a:xfrm>
            <a:off x="2464231" y="2341411"/>
            <a:ext cx="321398" cy="3691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Times New Roman" panose="02020603050405020304" pitchFamily="18" charset="0"/>
              </a:rPr>
              <a:t>8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292934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37370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8" grpId="0"/>
      <p:bldP spid="9" grpId="0"/>
      <p:bldP spid="11" grpId="0"/>
      <p:bldP spid="12" grpId="0"/>
      <p:bldP spid="13" grpId="0"/>
      <p:bldP spid="1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B99F8-FB31-88F9-9519-9C3F329F34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9292" y="3300046"/>
            <a:ext cx="3958492" cy="9906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Move to code</a:t>
            </a:r>
            <a:br>
              <a:rPr lang="en-US" dirty="0"/>
            </a:br>
            <a:r>
              <a:rPr lang="en-US" dirty="0"/>
              <a:t>(</a:t>
            </a:r>
            <a:r>
              <a:rPr lang="en-US" dirty="0" err="1"/>
              <a:t>fit_demo.m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6870542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2496" y="441706"/>
            <a:ext cx="7945582" cy="655573"/>
          </a:xfrm>
        </p:spPr>
        <p:txBody>
          <a:bodyPr>
            <a:normAutofit fontScale="90000"/>
          </a:bodyPr>
          <a:lstStyle/>
          <a:p>
            <a:pPr marR="0" lvl="0" algn="just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3200" b="1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Select</a:t>
            </a:r>
            <a:r>
              <a:rPr lang="en-US" sz="3200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and </a:t>
            </a:r>
            <a:r>
              <a:rPr lang="en-US" sz="3200" b="1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run</a:t>
            </a:r>
            <a:r>
              <a:rPr lang="en-US" sz="3200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parameter </a:t>
            </a:r>
            <a:r>
              <a:rPr lang="en-US" sz="3200" b="1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estimation</a:t>
            </a:r>
            <a:r>
              <a:rPr lang="en-US" sz="3200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b="1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algorithm</a:t>
            </a:r>
            <a:endParaRPr lang="en-US" sz="3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1930" y="1284135"/>
            <a:ext cx="8740140" cy="5573865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Several approaches with varying levels of complexity</a:t>
            </a:r>
          </a:p>
          <a:p>
            <a:pPr lvl="1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For this example, we will use one leading approach called </a:t>
            </a:r>
            <a:r>
              <a:rPr lang="en-US" b="1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Variational Bayes</a:t>
            </a:r>
          </a:p>
          <a:p>
            <a:pPr lvl="1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Works well for complex models with </a:t>
            </a:r>
            <a:r>
              <a:rPr lang="en-US" b="1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larger numbers of parameters</a:t>
            </a:r>
          </a:p>
          <a:p>
            <a:pPr lvl="1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</a:pPr>
            <a:endParaRPr lang="en-US" b="1" dirty="0">
              <a:latin typeface="Cambria" panose="020405030504060302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This uses iterative updating to find parameter values that </a:t>
            </a:r>
            <a:r>
              <a:rPr lang="en-US" b="1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minimize variational free energy</a:t>
            </a:r>
          </a:p>
          <a:p>
            <a:pPr lvl="1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Same thing that active inference models do to accomplish state inference</a:t>
            </a:r>
          </a:p>
          <a:p>
            <a:pPr lvl="1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</a:pPr>
            <a:endParaRPr lang="en-US" dirty="0">
              <a:latin typeface="Cambria" panose="020405030504060302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You start by specifying some initial </a:t>
            </a:r>
            <a:r>
              <a:rPr lang="en-US" b="1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estimation priors </a:t>
            </a:r>
            <a:r>
              <a:rPr lang="en-US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for each parameter</a:t>
            </a:r>
            <a:r>
              <a:rPr lang="en-US" b="1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with a </a:t>
            </a:r>
            <a:r>
              <a:rPr lang="en-US" b="1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mean</a:t>
            </a:r>
            <a:r>
              <a:rPr lang="en-US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and a </a:t>
            </a:r>
            <a:r>
              <a:rPr lang="en-US" b="1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variance</a:t>
            </a:r>
          </a:p>
          <a:p>
            <a:pPr lvl="1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Estimation moves from those priors </a:t>
            </a:r>
            <a:r>
              <a:rPr lang="en-US" b="1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to posteriors over parameters</a:t>
            </a:r>
          </a:p>
          <a:p>
            <a:pPr lvl="1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b="1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Maximizes accuracy </a:t>
            </a:r>
            <a:r>
              <a:rPr lang="en-US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while </a:t>
            </a:r>
            <a:r>
              <a:rPr lang="en-US" b="1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minimizing movement from prior values</a:t>
            </a:r>
          </a:p>
          <a:p>
            <a:pPr lvl="2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Smaller prior variance deters </a:t>
            </a:r>
            <a:r>
              <a:rPr lang="en-US" b="1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overfitting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9773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973" y="433756"/>
            <a:ext cx="8838350" cy="990600"/>
          </a:xfrm>
        </p:spPr>
        <p:txBody>
          <a:bodyPr>
            <a:normAutofit/>
          </a:bodyPr>
          <a:lstStyle/>
          <a:p>
            <a:r>
              <a:rPr lang="en-US" sz="3200" b="1" dirty="0"/>
              <a:t>Three-armed bandit task model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54AC61-6527-409F-AB2F-1F29702445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18" t="20125" r="33130" b="20048"/>
          <a:stretch/>
        </p:blipFill>
        <p:spPr>
          <a:xfrm>
            <a:off x="242886" y="1424356"/>
            <a:ext cx="3690574" cy="36905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E37FFCC-177F-44D2-89AC-05251B5495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t="-2947" r="-4591" b="-1"/>
          <a:stretch/>
        </p:blipFill>
        <p:spPr>
          <a:xfrm>
            <a:off x="4414838" y="1424356"/>
            <a:ext cx="4436660" cy="529667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Content Placeholder 13">
            <a:extLst>
              <a:ext uri="{FF2B5EF4-FFF2-40B4-BE49-F238E27FC236}">
                <a16:creationId xmlns:a16="http://schemas.microsoft.com/office/drawing/2014/main" id="{530D5026-6903-0639-2DB0-B8BB728F9A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061" y="5495556"/>
            <a:ext cx="4171952" cy="928688"/>
          </a:xfrm>
        </p:spPr>
        <p:txBody>
          <a:bodyPr>
            <a:normAutofit fontScale="92500"/>
          </a:bodyPr>
          <a:lstStyle/>
          <a:p>
            <a:r>
              <a:rPr lang="en-US" dirty="0"/>
              <a:t>Three “slot machines” with unknown reward probabilities</a:t>
            </a:r>
          </a:p>
        </p:txBody>
      </p:sp>
    </p:spTree>
    <p:extLst>
      <p:ext uri="{BB962C8B-B14F-4D97-AF65-F5344CB8AC3E}">
        <p14:creationId xmlns:p14="http://schemas.microsoft.com/office/powerpoint/2010/main" val="12219434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1930" y="1284135"/>
            <a:ext cx="8740140" cy="5573865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Several approaches with varying levels of complexity</a:t>
            </a:r>
          </a:p>
          <a:p>
            <a:pPr lvl="1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For this example, we will use one leading approach called </a:t>
            </a:r>
            <a:r>
              <a:rPr lang="en-US" b="1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Variational Bayes</a:t>
            </a:r>
          </a:p>
          <a:p>
            <a:pPr lvl="1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Works well for complex models with </a:t>
            </a:r>
            <a:r>
              <a:rPr lang="en-US" b="1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larger numbers of parameters</a:t>
            </a:r>
          </a:p>
          <a:p>
            <a:pPr lvl="1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</a:pPr>
            <a:endParaRPr lang="en-US" b="1" dirty="0">
              <a:latin typeface="Cambria" panose="020405030504060302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This uses iterative updating to find parameter values that </a:t>
            </a:r>
            <a:r>
              <a:rPr lang="en-US" b="1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minimize variational free energy</a:t>
            </a:r>
          </a:p>
          <a:p>
            <a:pPr lvl="1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Same thing that active inference models do to accomplish state estimation!</a:t>
            </a:r>
          </a:p>
          <a:p>
            <a:pPr lvl="1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</a:pPr>
            <a:endParaRPr lang="en-US" dirty="0">
              <a:latin typeface="Cambria" panose="020405030504060302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You start by specifying some initial </a:t>
            </a:r>
            <a:r>
              <a:rPr lang="en-US" b="1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estimation priors </a:t>
            </a:r>
            <a:r>
              <a:rPr lang="en-US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for each parameter</a:t>
            </a:r>
            <a:r>
              <a:rPr lang="en-US" b="1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with a </a:t>
            </a:r>
            <a:r>
              <a:rPr lang="en-US" b="1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mean</a:t>
            </a:r>
            <a:r>
              <a:rPr lang="en-US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and a </a:t>
            </a:r>
            <a:r>
              <a:rPr lang="en-US" b="1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variance</a:t>
            </a:r>
          </a:p>
          <a:p>
            <a:pPr lvl="1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Estimation moves from those priors </a:t>
            </a:r>
            <a:r>
              <a:rPr lang="en-US" b="1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to posteriors over parameters</a:t>
            </a:r>
          </a:p>
          <a:p>
            <a:pPr lvl="1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b="1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Maximizes accuracy </a:t>
            </a:r>
            <a:r>
              <a:rPr lang="en-US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while </a:t>
            </a:r>
            <a:r>
              <a:rPr lang="en-US" b="1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minimizing movement from prior values</a:t>
            </a:r>
          </a:p>
          <a:p>
            <a:pPr lvl="2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Smaller prior variance deters </a:t>
            </a:r>
            <a:r>
              <a:rPr lang="en-US" b="1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overfitting</a:t>
            </a:r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43A5E1F-6DC5-4D29-A6B7-FA25AAE909C7}"/>
              </a:ext>
            </a:extLst>
          </p:cNvPr>
          <p:cNvSpPr/>
          <p:nvPr/>
        </p:nvSpPr>
        <p:spPr>
          <a:xfrm>
            <a:off x="108642" y="941611"/>
            <a:ext cx="8926716" cy="33497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5" name="Picture 2" descr="likelihood times prior">
            <a:extLst>
              <a:ext uri="{FF2B5EF4-FFF2-40B4-BE49-F238E27FC236}">
                <a16:creationId xmlns:a16="http://schemas.microsoft.com/office/drawing/2014/main" id="{FACCB769-EE24-48D3-9795-B71D846DEF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42" t="13959" r="65494" b="11218"/>
          <a:stretch/>
        </p:blipFill>
        <p:spPr bwMode="auto">
          <a:xfrm>
            <a:off x="2721842" y="941611"/>
            <a:ext cx="3712158" cy="2978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4B33BAD-69B9-4CAF-9A33-BB008037F583}"/>
              </a:ext>
            </a:extLst>
          </p:cNvPr>
          <p:cNvSpPr txBox="1"/>
          <p:nvPr/>
        </p:nvSpPr>
        <p:spPr>
          <a:xfrm>
            <a:off x="2933447" y="4138915"/>
            <a:ext cx="31085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Parameter 1 (e.g., learning rate)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E7B6DF-B444-476E-BA28-49CB51F067BF}"/>
              </a:ext>
            </a:extLst>
          </p:cNvPr>
          <p:cNvSpPr txBox="1"/>
          <p:nvPr/>
        </p:nvSpPr>
        <p:spPr>
          <a:xfrm>
            <a:off x="108642" y="2173670"/>
            <a:ext cx="26388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Parameter 2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(e.g., preference precision)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D0ED04B-D03E-49A8-B586-EF212F70DF42}"/>
              </a:ext>
            </a:extLst>
          </p:cNvPr>
          <p:cNvSpPr txBox="1"/>
          <p:nvPr/>
        </p:nvSpPr>
        <p:spPr>
          <a:xfrm>
            <a:off x="5185084" y="2032455"/>
            <a:ext cx="201665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Posterior Value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332D55A-3CD6-4D6F-ACE9-4EE377DB0D7C}"/>
                  </a:ext>
                </a:extLst>
              </p:cNvPr>
              <p:cNvSpPr txBox="1"/>
              <p:nvPr/>
            </p:nvSpPr>
            <p:spPr>
              <a:xfrm>
                <a:off x="4368811" y="572279"/>
                <a:ext cx="17751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92934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𝑝</m:t>
                      </m:r>
                      <m:d>
                        <m:dPr>
                          <m:endChr m:val="|"/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1800" b="0" i="1" u="none" strike="noStrike" kern="1200" cap="none" spc="0" normalizeH="0" baseline="0" noProof="0" dirty="0" err="1" smtClean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𝑑𝑎𝑡𝑎</m:t>
                          </m:r>
                        </m:e>
                      </m:d>
                      <m:r>
                        <a:rPr kumimoji="0" lang="en-US" sz="1800" b="0" i="1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292934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𝑚𝑜𝑑𝑒𝑙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92934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9293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332D55A-3CD6-4D6F-ACE9-4EE377DB0D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8811" y="572279"/>
                <a:ext cx="1775101" cy="369332"/>
              </a:xfrm>
              <a:prstGeom prst="rect">
                <a:avLst/>
              </a:prstGeom>
              <a:blipFill>
                <a:blip r:embed="rId3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AE565A35-A552-4C09-9CE8-6B6FB4A274A7}"/>
              </a:ext>
            </a:extLst>
          </p:cNvPr>
          <p:cNvSpPr txBox="1"/>
          <p:nvPr/>
        </p:nvSpPr>
        <p:spPr>
          <a:xfrm>
            <a:off x="2467196" y="3663140"/>
            <a:ext cx="321398" cy="3691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Times New Roman" panose="02020603050405020304" pitchFamily="18" charset="0"/>
              </a:rPr>
              <a:t>0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292934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D0A5AE1-8DF7-4847-92D0-F0EBAC133BB6}"/>
              </a:ext>
            </a:extLst>
          </p:cNvPr>
          <p:cNvSpPr txBox="1"/>
          <p:nvPr/>
        </p:nvSpPr>
        <p:spPr>
          <a:xfrm>
            <a:off x="2613296" y="3896305"/>
            <a:ext cx="321398" cy="3691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Times New Roman" panose="02020603050405020304" pitchFamily="18" charset="0"/>
              </a:rPr>
              <a:t>0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292934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A25CA69-F5B0-4581-909B-0E01B79D6A7C}"/>
              </a:ext>
            </a:extLst>
          </p:cNvPr>
          <p:cNvSpPr txBox="1"/>
          <p:nvPr/>
        </p:nvSpPr>
        <p:spPr>
          <a:xfrm>
            <a:off x="6116352" y="3898007"/>
            <a:ext cx="321398" cy="3691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Times New Roman" panose="02020603050405020304" pitchFamily="18" charset="0"/>
              </a:rPr>
              <a:t>1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292934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B9B1E7-BEA1-498B-854D-9F943782E253}"/>
              </a:ext>
            </a:extLst>
          </p:cNvPr>
          <p:cNvSpPr txBox="1"/>
          <p:nvPr/>
        </p:nvSpPr>
        <p:spPr>
          <a:xfrm>
            <a:off x="2433820" y="829249"/>
            <a:ext cx="321398" cy="3691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Times New Roman" panose="02020603050405020304" pitchFamily="18" charset="0"/>
              </a:rPr>
              <a:t>8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292934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E090D48-8ADE-41B4-803D-255AFFEE5A80}"/>
              </a:ext>
            </a:extLst>
          </p:cNvPr>
          <p:cNvSpPr txBox="1"/>
          <p:nvPr/>
        </p:nvSpPr>
        <p:spPr>
          <a:xfrm>
            <a:off x="2391816" y="1243940"/>
            <a:ext cx="1471304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Prior value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88E807A-EB98-4E87-8A57-8CED9CDED4BA}"/>
              </a:ext>
            </a:extLst>
          </p:cNvPr>
          <p:cNvCxnSpPr>
            <a:cxnSpLocks/>
          </p:cNvCxnSpPr>
          <p:nvPr/>
        </p:nvCxnSpPr>
        <p:spPr>
          <a:xfrm>
            <a:off x="4048355" y="1445242"/>
            <a:ext cx="320456" cy="25680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64C87EF-F613-4575-A113-ECB1058AFB01}"/>
              </a:ext>
            </a:extLst>
          </p:cNvPr>
          <p:cNvCxnSpPr>
            <a:cxnSpLocks/>
          </p:cNvCxnSpPr>
          <p:nvPr/>
        </p:nvCxnSpPr>
        <p:spPr>
          <a:xfrm>
            <a:off x="4364798" y="1749330"/>
            <a:ext cx="406378" cy="11382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41FA80D-94DB-4416-BAC0-E8E4FDB5C9AB}"/>
              </a:ext>
            </a:extLst>
          </p:cNvPr>
          <p:cNvCxnSpPr>
            <a:cxnSpLocks/>
          </p:cNvCxnSpPr>
          <p:nvPr/>
        </p:nvCxnSpPr>
        <p:spPr>
          <a:xfrm>
            <a:off x="4808799" y="1885579"/>
            <a:ext cx="179231" cy="33933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B4A473D3-2133-46EB-9A07-1915EBEE686B}"/>
              </a:ext>
            </a:extLst>
          </p:cNvPr>
          <p:cNvSpPr/>
          <p:nvPr/>
        </p:nvSpPr>
        <p:spPr>
          <a:xfrm>
            <a:off x="3890185" y="1382405"/>
            <a:ext cx="120921" cy="9240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ECC03897-95C7-48A4-B1A0-8F4DC6E4C12C}"/>
              </a:ext>
            </a:extLst>
          </p:cNvPr>
          <p:cNvSpPr/>
          <p:nvPr/>
        </p:nvSpPr>
        <p:spPr>
          <a:xfrm>
            <a:off x="4994862" y="2299887"/>
            <a:ext cx="120921" cy="9240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30215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31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1930" y="1284135"/>
            <a:ext cx="8740140" cy="5573865"/>
          </a:xfrm>
        </p:spPr>
        <p:txBody>
          <a:bodyPr>
            <a:normAutofit/>
          </a:bodyPr>
          <a:lstStyle/>
          <a:p>
            <a:pPr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Several approaches with varying levels of complexity</a:t>
            </a:r>
          </a:p>
          <a:p>
            <a:pPr lvl="1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For this example, we will use one leading approach called </a:t>
            </a:r>
            <a:r>
              <a:rPr lang="en-US" b="1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Variational Bayes</a:t>
            </a:r>
          </a:p>
          <a:p>
            <a:pPr lvl="1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Works well for complex models with </a:t>
            </a:r>
            <a:r>
              <a:rPr lang="en-US" b="1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larger numbers of parameters</a:t>
            </a:r>
          </a:p>
          <a:p>
            <a:pPr lvl="1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</a:pPr>
            <a:endParaRPr lang="en-US" b="1" dirty="0">
              <a:latin typeface="Cambria" panose="020405030504060302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This uses iterative updating to find parameter values that</a:t>
            </a:r>
          </a:p>
          <a:p>
            <a:pPr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</a:pPr>
            <a:endParaRPr lang="en-US" dirty="0">
              <a:latin typeface="Cambria" panose="020405030504060302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</a:pPr>
            <a:endParaRPr lang="en-US" dirty="0">
              <a:latin typeface="Cambria" panose="020405030504060302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You might try </a:t>
            </a:r>
            <a:r>
              <a:rPr lang="en-US" b="1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multiple starting priors </a:t>
            </a:r>
            <a:r>
              <a:rPr lang="en-US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to make sure they give you </a:t>
            </a:r>
            <a:r>
              <a:rPr lang="en-US" b="1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similar (correlated) posterior estimates</a:t>
            </a:r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43A5E1F-6DC5-4D29-A6B7-FA25AAE909C7}"/>
              </a:ext>
            </a:extLst>
          </p:cNvPr>
          <p:cNvSpPr/>
          <p:nvPr/>
        </p:nvSpPr>
        <p:spPr>
          <a:xfrm>
            <a:off x="108642" y="941611"/>
            <a:ext cx="8926716" cy="33497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5" name="Picture 2" descr="likelihood times prior">
            <a:extLst>
              <a:ext uri="{FF2B5EF4-FFF2-40B4-BE49-F238E27FC236}">
                <a16:creationId xmlns:a16="http://schemas.microsoft.com/office/drawing/2014/main" id="{FACCB769-EE24-48D3-9795-B71D846DEF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42" t="13959" r="65494" b="11218"/>
          <a:stretch/>
        </p:blipFill>
        <p:spPr bwMode="auto">
          <a:xfrm>
            <a:off x="2721842" y="941611"/>
            <a:ext cx="3712158" cy="2978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4B33BAD-69B9-4CAF-9A33-BB008037F583}"/>
              </a:ext>
            </a:extLst>
          </p:cNvPr>
          <p:cNvSpPr txBox="1"/>
          <p:nvPr/>
        </p:nvSpPr>
        <p:spPr>
          <a:xfrm>
            <a:off x="2933447" y="4138915"/>
            <a:ext cx="31085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Parameter 1 (e.g., learning rate)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E7B6DF-B444-476E-BA28-49CB51F067BF}"/>
              </a:ext>
            </a:extLst>
          </p:cNvPr>
          <p:cNvSpPr txBox="1"/>
          <p:nvPr/>
        </p:nvSpPr>
        <p:spPr>
          <a:xfrm>
            <a:off x="108642" y="2173670"/>
            <a:ext cx="26388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Parameter 2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(e.g., preference precision)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D0ED04B-D03E-49A8-B586-EF212F70DF42}"/>
              </a:ext>
            </a:extLst>
          </p:cNvPr>
          <p:cNvSpPr txBox="1"/>
          <p:nvPr/>
        </p:nvSpPr>
        <p:spPr>
          <a:xfrm>
            <a:off x="5256361" y="2327591"/>
            <a:ext cx="201665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Posterior Value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332D55A-3CD6-4D6F-ACE9-4EE377DB0D7C}"/>
                  </a:ext>
                </a:extLst>
              </p:cNvPr>
              <p:cNvSpPr txBox="1"/>
              <p:nvPr/>
            </p:nvSpPr>
            <p:spPr>
              <a:xfrm>
                <a:off x="4368811" y="572279"/>
                <a:ext cx="17751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92934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𝑝</m:t>
                      </m:r>
                      <m:d>
                        <m:dPr>
                          <m:endChr m:val="|"/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1800" b="0" i="1" u="none" strike="noStrike" kern="1200" cap="none" spc="0" normalizeH="0" baseline="0" noProof="0" dirty="0" err="1" smtClean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𝑑𝑎𝑡𝑎</m:t>
                          </m:r>
                        </m:e>
                      </m:d>
                      <m:r>
                        <a:rPr kumimoji="0" lang="en-US" sz="1800" b="0" i="1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292934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𝑚𝑜𝑑𝑒𝑙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92934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9293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332D55A-3CD6-4D6F-ACE9-4EE377DB0D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8811" y="572279"/>
                <a:ext cx="1775101" cy="369332"/>
              </a:xfrm>
              <a:prstGeom prst="rect">
                <a:avLst/>
              </a:prstGeom>
              <a:blipFill>
                <a:blip r:embed="rId3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AE565A35-A552-4C09-9CE8-6B6FB4A274A7}"/>
              </a:ext>
            </a:extLst>
          </p:cNvPr>
          <p:cNvSpPr txBox="1"/>
          <p:nvPr/>
        </p:nvSpPr>
        <p:spPr>
          <a:xfrm>
            <a:off x="2467196" y="3663140"/>
            <a:ext cx="321398" cy="3691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Times New Roman" panose="02020603050405020304" pitchFamily="18" charset="0"/>
              </a:rPr>
              <a:t>0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292934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D0A5AE1-8DF7-4847-92D0-F0EBAC133BB6}"/>
              </a:ext>
            </a:extLst>
          </p:cNvPr>
          <p:cNvSpPr txBox="1"/>
          <p:nvPr/>
        </p:nvSpPr>
        <p:spPr>
          <a:xfrm>
            <a:off x="2613296" y="3896305"/>
            <a:ext cx="321398" cy="3691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Times New Roman" panose="02020603050405020304" pitchFamily="18" charset="0"/>
              </a:rPr>
              <a:t>0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292934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A25CA69-F5B0-4581-909B-0E01B79D6A7C}"/>
              </a:ext>
            </a:extLst>
          </p:cNvPr>
          <p:cNvSpPr txBox="1"/>
          <p:nvPr/>
        </p:nvSpPr>
        <p:spPr>
          <a:xfrm>
            <a:off x="6116352" y="3898007"/>
            <a:ext cx="321398" cy="3691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Times New Roman" panose="02020603050405020304" pitchFamily="18" charset="0"/>
              </a:rPr>
              <a:t>1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292934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B9B1E7-BEA1-498B-854D-9F943782E253}"/>
              </a:ext>
            </a:extLst>
          </p:cNvPr>
          <p:cNvSpPr txBox="1"/>
          <p:nvPr/>
        </p:nvSpPr>
        <p:spPr>
          <a:xfrm>
            <a:off x="2433820" y="829249"/>
            <a:ext cx="321398" cy="3691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Times New Roman" panose="02020603050405020304" pitchFamily="18" charset="0"/>
              </a:rPr>
              <a:t>8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292934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E090D48-8ADE-41B4-803D-255AFFEE5A80}"/>
              </a:ext>
            </a:extLst>
          </p:cNvPr>
          <p:cNvSpPr txBox="1"/>
          <p:nvPr/>
        </p:nvSpPr>
        <p:spPr>
          <a:xfrm>
            <a:off x="2897140" y="3340897"/>
            <a:ext cx="1471304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Prior value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88E807A-EB98-4E87-8A57-8CED9CDED4BA}"/>
              </a:ext>
            </a:extLst>
          </p:cNvPr>
          <p:cNvCxnSpPr>
            <a:cxnSpLocks/>
          </p:cNvCxnSpPr>
          <p:nvPr/>
        </p:nvCxnSpPr>
        <p:spPr>
          <a:xfrm flipV="1">
            <a:off x="4518495" y="3364445"/>
            <a:ext cx="345937" cy="14377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64C87EF-F613-4575-A113-ECB1058AFB01}"/>
              </a:ext>
            </a:extLst>
          </p:cNvPr>
          <p:cNvCxnSpPr>
            <a:cxnSpLocks/>
          </p:cNvCxnSpPr>
          <p:nvPr/>
        </p:nvCxnSpPr>
        <p:spPr>
          <a:xfrm flipH="1" flipV="1">
            <a:off x="4864432" y="2976060"/>
            <a:ext cx="48162" cy="41038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41FA80D-94DB-4416-BAC0-E8E4FDB5C9AB}"/>
              </a:ext>
            </a:extLst>
          </p:cNvPr>
          <p:cNvCxnSpPr>
            <a:cxnSpLocks/>
          </p:cNvCxnSpPr>
          <p:nvPr/>
        </p:nvCxnSpPr>
        <p:spPr>
          <a:xfrm flipV="1">
            <a:off x="4864432" y="2628831"/>
            <a:ext cx="190890" cy="23486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B4A473D3-2133-46EB-9A07-1915EBEE686B}"/>
              </a:ext>
            </a:extLst>
          </p:cNvPr>
          <p:cNvSpPr/>
          <p:nvPr/>
        </p:nvSpPr>
        <p:spPr>
          <a:xfrm>
            <a:off x="4402090" y="3525563"/>
            <a:ext cx="74900" cy="53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ECC03897-95C7-48A4-B1A0-8F4DC6E4C12C}"/>
              </a:ext>
            </a:extLst>
          </p:cNvPr>
          <p:cNvSpPr/>
          <p:nvPr/>
        </p:nvSpPr>
        <p:spPr>
          <a:xfrm>
            <a:off x="5050207" y="2466057"/>
            <a:ext cx="120921" cy="9240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18248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31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26CA731-7280-4378-9505-5F474CA87E7E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857" y="1113183"/>
            <a:ext cx="8555256" cy="566133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9F10413-792D-4C0B-BEDB-7037468B78EA}"/>
              </a:ext>
            </a:extLst>
          </p:cNvPr>
          <p:cNvSpPr/>
          <p:nvPr/>
        </p:nvSpPr>
        <p:spPr>
          <a:xfrm>
            <a:off x="5160398" y="1526651"/>
            <a:ext cx="3275936" cy="21150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F4054C7-A3B0-47AB-8A86-DD26492F3C49}"/>
              </a:ext>
            </a:extLst>
          </p:cNvPr>
          <p:cNvSpPr/>
          <p:nvPr/>
        </p:nvSpPr>
        <p:spPr>
          <a:xfrm>
            <a:off x="691764" y="3641697"/>
            <a:ext cx="1987826" cy="27511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0FC5DBC-0686-4FD6-9998-5F457CE7EA70}"/>
              </a:ext>
            </a:extLst>
          </p:cNvPr>
          <p:cNvSpPr/>
          <p:nvPr/>
        </p:nvSpPr>
        <p:spPr>
          <a:xfrm>
            <a:off x="2679589" y="3661575"/>
            <a:ext cx="3093059" cy="27312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D77E9C2-3E37-4B99-8658-A4417A139C36}"/>
              </a:ext>
            </a:extLst>
          </p:cNvPr>
          <p:cNvSpPr/>
          <p:nvPr/>
        </p:nvSpPr>
        <p:spPr>
          <a:xfrm>
            <a:off x="5479773" y="3689404"/>
            <a:ext cx="3093059" cy="27312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963A671-B0BA-4797-94FF-A4521BFCAB63}"/>
              </a:ext>
            </a:extLst>
          </p:cNvPr>
          <p:cNvSpPr/>
          <p:nvPr/>
        </p:nvSpPr>
        <p:spPr>
          <a:xfrm>
            <a:off x="797867" y="1548804"/>
            <a:ext cx="4587904" cy="21150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4459889B-105B-49A8-AB32-A10ECDD53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496" y="441706"/>
            <a:ext cx="7945582" cy="655573"/>
          </a:xfrm>
        </p:spPr>
        <p:txBody>
          <a:bodyPr>
            <a:normAutofit fontScale="90000"/>
          </a:bodyPr>
          <a:lstStyle/>
          <a:p>
            <a:pPr marR="0" lvl="0" algn="just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3200" b="1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Select</a:t>
            </a:r>
            <a:r>
              <a:rPr lang="en-US" sz="3200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and </a:t>
            </a:r>
            <a:r>
              <a:rPr lang="en-US" sz="3200" b="1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run</a:t>
            </a:r>
            <a:r>
              <a:rPr lang="en-US" sz="3200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parameter </a:t>
            </a:r>
            <a:r>
              <a:rPr lang="en-US" sz="3200" b="1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estimation</a:t>
            </a:r>
            <a:r>
              <a:rPr lang="en-US" sz="3200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b="1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algorithm</a:t>
            </a:r>
            <a:endParaRPr lang="en-US" sz="3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40CF703-8701-4F67-A8C9-4DB28B8E5DE3}"/>
              </a:ext>
            </a:extLst>
          </p:cNvPr>
          <p:cNvSpPr txBox="1"/>
          <p:nvPr/>
        </p:nvSpPr>
        <p:spPr>
          <a:xfrm>
            <a:off x="4627485" y="3669526"/>
            <a:ext cx="32123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Check to make sure convergence is smooth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D9784B7-2DDE-4790-BFD7-791CA6030685}"/>
              </a:ext>
            </a:extLst>
          </p:cNvPr>
          <p:cNvCxnSpPr>
            <a:cxnSpLocks/>
          </p:cNvCxnSpPr>
          <p:nvPr/>
        </p:nvCxnSpPr>
        <p:spPr>
          <a:xfrm flipH="1" flipV="1">
            <a:off x="3488145" y="3429000"/>
            <a:ext cx="1083856" cy="514849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6576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B99F8-FB31-88F9-9519-9C3F329F34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1368" y="3300046"/>
            <a:ext cx="4354341" cy="9906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Move to code</a:t>
            </a:r>
            <a:br>
              <a:rPr lang="en-US" dirty="0"/>
            </a:br>
            <a:r>
              <a:rPr lang="en-US" dirty="0"/>
              <a:t>(</a:t>
            </a:r>
            <a:r>
              <a:rPr lang="en-US" dirty="0" err="1"/>
              <a:t>TAB_demo_main.m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4903589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2496" y="441706"/>
            <a:ext cx="7945582" cy="655573"/>
          </a:xfrm>
        </p:spPr>
        <p:txBody>
          <a:bodyPr>
            <a:normAutofit/>
          </a:bodyPr>
          <a:lstStyle/>
          <a:p>
            <a:pPr marR="0" lvl="0" algn="just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3200" b="1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Bayesian Model Comparison</a:t>
            </a:r>
            <a:endParaRPr lang="en-US" sz="3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1930" y="1284135"/>
            <a:ext cx="8740140" cy="2818737"/>
          </a:xfrm>
        </p:spPr>
        <p:txBody>
          <a:bodyPr>
            <a:normAutofit fontScale="92500"/>
          </a:bodyPr>
          <a:lstStyle/>
          <a:p>
            <a:pPr algn="just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Create several different task models</a:t>
            </a:r>
          </a:p>
          <a:p>
            <a:pPr lvl="1" algn="just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dirty="0">
                <a:latin typeface="Cambria" panose="02040503050406030204" pitchFamily="18" charset="0"/>
                <a:cs typeface="Times New Roman" panose="02020603050405020304" pitchFamily="18" charset="0"/>
              </a:rPr>
              <a:t>Can be same model structure but </a:t>
            </a:r>
            <a:r>
              <a:rPr lang="en-US" b="1" dirty="0">
                <a:latin typeface="Cambria" panose="02040503050406030204" pitchFamily="18" charset="0"/>
                <a:cs typeface="Times New Roman" panose="02020603050405020304" pitchFamily="18" charset="0"/>
              </a:rPr>
              <a:t>including/removing different parameters</a:t>
            </a:r>
          </a:p>
          <a:p>
            <a:pPr algn="just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b="1" dirty="0">
                <a:latin typeface="Cambria" panose="02040503050406030204" pitchFamily="18" charset="0"/>
                <a:cs typeface="Times New Roman" panose="02020603050405020304" pitchFamily="18" charset="0"/>
              </a:rPr>
              <a:t>Compare</a:t>
            </a:r>
            <a:r>
              <a:rPr lang="en-US" dirty="0">
                <a:latin typeface="Cambria" panose="02040503050406030204" pitchFamily="18" charset="0"/>
                <a:cs typeface="Times New Roman" panose="02020603050405020304" pitchFamily="18" charset="0"/>
              </a:rPr>
              <a:t> the </a:t>
            </a:r>
            <a:r>
              <a:rPr lang="en-US" b="1" dirty="0">
                <a:latin typeface="Cambria" panose="02040503050406030204" pitchFamily="18" charset="0"/>
                <a:cs typeface="Times New Roman" panose="02020603050405020304" pitchFamily="18" charset="0"/>
              </a:rPr>
              <a:t>free energies </a:t>
            </a:r>
            <a:r>
              <a:rPr lang="en-US" dirty="0">
                <a:latin typeface="Cambria" panose="02040503050406030204" pitchFamily="18" charset="0"/>
                <a:cs typeface="Times New Roman" panose="02020603050405020304" pitchFamily="18" charset="0"/>
              </a:rPr>
              <a:t>of </a:t>
            </a:r>
            <a:r>
              <a:rPr lang="en-US" b="1" dirty="0">
                <a:latin typeface="Cambria" panose="02040503050406030204" pitchFamily="18" charset="0"/>
                <a:cs typeface="Times New Roman" panose="02020603050405020304" pitchFamily="18" charset="0"/>
              </a:rPr>
              <a:t>each fitted model </a:t>
            </a:r>
            <a:r>
              <a:rPr lang="en-US" dirty="0">
                <a:latin typeface="Cambria" panose="02040503050406030204" pitchFamily="18" charset="0"/>
                <a:cs typeface="Times New Roman" panose="02020603050405020304" pitchFamily="18" charset="0"/>
              </a:rPr>
              <a:t>for each participant</a:t>
            </a:r>
          </a:p>
          <a:p>
            <a:pPr lvl="1" algn="just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dirty="0">
                <a:latin typeface="Cambria" panose="02040503050406030204" pitchFamily="18" charset="0"/>
                <a:cs typeface="Times New Roman" panose="02020603050405020304" pitchFamily="18" charset="0"/>
              </a:rPr>
              <a:t>Model with the </a:t>
            </a:r>
            <a:r>
              <a:rPr lang="en-US" b="1" dirty="0">
                <a:latin typeface="Cambria" panose="02040503050406030204" pitchFamily="18" charset="0"/>
                <a:cs typeface="Times New Roman" panose="02020603050405020304" pitchFamily="18" charset="0"/>
              </a:rPr>
              <a:t>lowest free energy across participants </a:t>
            </a:r>
            <a:r>
              <a:rPr lang="en-US" dirty="0">
                <a:latin typeface="Cambria" panose="02040503050406030204" pitchFamily="18" charset="0"/>
                <a:cs typeface="Times New Roman" panose="02020603050405020304" pitchFamily="18" charset="0"/>
              </a:rPr>
              <a:t>is the one that </a:t>
            </a:r>
            <a:r>
              <a:rPr lang="en-US" b="1" dirty="0">
                <a:latin typeface="Cambria" panose="02040503050406030204" pitchFamily="18" charset="0"/>
                <a:cs typeface="Times New Roman" panose="02020603050405020304" pitchFamily="18" charset="0"/>
              </a:rPr>
              <a:t>best explains the data</a:t>
            </a:r>
            <a:endParaRPr lang="en-US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B6E1A2-6DB9-4B50-B07A-1C96598CD9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196" y="3844179"/>
            <a:ext cx="8881607" cy="291045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7BA0DC7-B649-4777-8C76-53CFC0EA2EA7}"/>
              </a:ext>
            </a:extLst>
          </p:cNvPr>
          <p:cNvSpPr/>
          <p:nvPr/>
        </p:nvSpPr>
        <p:spPr>
          <a:xfrm>
            <a:off x="286247" y="5796502"/>
            <a:ext cx="7267492" cy="1828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77808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2496" y="441706"/>
            <a:ext cx="7945582" cy="655573"/>
          </a:xfrm>
        </p:spPr>
        <p:txBody>
          <a:bodyPr>
            <a:normAutofit/>
          </a:bodyPr>
          <a:lstStyle/>
          <a:p>
            <a:pPr marR="0" lvl="0" algn="just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3200" b="1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Bayesian Model Comparison</a:t>
            </a:r>
            <a:endParaRPr lang="en-US" sz="3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1930" y="1284135"/>
            <a:ext cx="8740140" cy="2818737"/>
          </a:xfrm>
        </p:spPr>
        <p:txBody>
          <a:bodyPr>
            <a:normAutofit fontScale="92500"/>
          </a:bodyPr>
          <a:lstStyle/>
          <a:p>
            <a:pPr algn="just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Create several different task models</a:t>
            </a:r>
          </a:p>
          <a:p>
            <a:pPr lvl="1" algn="just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dirty="0">
                <a:latin typeface="Cambria" panose="02040503050406030204" pitchFamily="18" charset="0"/>
                <a:cs typeface="Times New Roman" panose="02020603050405020304" pitchFamily="18" charset="0"/>
              </a:rPr>
              <a:t>Can be same model structure but </a:t>
            </a:r>
            <a:r>
              <a:rPr lang="en-US" b="1" dirty="0">
                <a:latin typeface="Cambria" panose="02040503050406030204" pitchFamily="18" charset="0"/>
                <a:cs typeface="Times New Roman" panose="02020603050405020304" pitchFamily="18" charset="0"/>
              </a:rPr>
              <a:t>including/removing different parameters</a:t>
            </a:r>
          </a:p>
          <a:p>
            <a:pPr algn="just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b="1" dirty="0">
                <a:latin typeface="Cambria" panose="02040503050406030204" pitchFamily="18" charset="0"/>
                <a:cs typeface="Times New Roman" panose="02020603050405020304" pitchFamily="18" charset="0"/>
              </a:rPr>
              <a:t>Compare</a:t>
            </a:r>
            <a:r>
              <a:rPr lang="en-US" dirty="0">
                <a:latin typeface="Cambria" panose="02040503050406030204" pitchFamily="18" charset="0"/>
                <a:cs typeface="Times New Roman" panose="02020603050405020304" pitchFamily="18" charset="0"/>
              </a:rPr>
              <a:t> the </a:t>
            </a:r>
            <a:r>
              <a:rPr lang="en-US" b="1" dirty="0">
                <a:latin typeface="Cambria" panose="02040503050406030204" pitchFamily="18" charset="0"/>
                <a:cs typeface="Times New Roman" panose="02020603050405020304" pitchFamily="18" charset="0"/>
              </a:rPr>
              <a:t>free energies </a:t>
            </a:r>
            <a:r>
              <a:rPr lang="en-US" dirty="0">
                <a:latin typeface="Cambria" panose="02040503050406030204" pitchFamily="18" charset="0"/>
                <a:cs typeface="Times New Roman" panose="02020603050405020304" pitchFamily="18" charset="0"/>
              </a:rPr>
              <a:t>of </a:t>
            </a:r>
            <a:r>
              <a:rPr lang="en-US" b="1" dirty="0">
                <a:latin typeface="Cambria" panose="02040503050406030204" pitchFamily="18" charset="0"/>
                <a:cs typeface="Times New Roman" panose="02020603050405020304" pitchFamily="18" charset="0"/>
              </a:rPr>
              <a:t>each fitted model </a:t>
            </a:r>
            <a:r>
              <a:rPr lang="en-US" dirty="0">
                <a:latin typeface="Cambria" panose="02040503050406030204" pitchFamily="18" charset="0"/>
                <a:cs typeface="Times New Roman" panose="02020603050405020304" pitchFamily="18" charset="0"/>
              </a:rPr>
              <a:t>for each participant</a:t>
            </a:r>
          </a:p>
          <a:p>
            <a:pPr lvl="1" algn="just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dirty="0">
                <a:latin typeface="Cambria" panose="02040503050406030204" pitchFamily="18" charset="0"/>
                <a:cs typeface="Times New Roman" panose="02020603050405020304" pitchFamily="18" charset="0"/>
              </a:rPr>
              <a:t>Model with the </a:t>
            </a:r>
            <a:r>
              <a:rPr lang="en-US" b="1" dirty="0">
                <a:latin typeface="Cambria" panose="02040503050406030204" pitchFamily="18" charset="0"/>
                <a:cs typeface="Times New Roman" panose="02020603050405020304" pitchFamily="18" charset="0"/>
              </a:rPr>
              <a:t>lowest free energy across participants </a:t>
            </a:r>
            <a:r>
              <a:rPr lang="en-US" dirty="0">
                <a:latin typeface="Cambria" panose="02040503050406030204" pitchFamily="18" charset="0"/>
                <a:cs typeface="Times New Roman" panose="02020603050405020304" pitchFamily="18" charset="0"/>
              </a:rPr>
              <a:t>is the one that </a:t>
            </a:r>
            <a:r>
              <a:rPr lang="en-US" b="1" dirty="0">
                <a:latin typeface="Cambria" panose="02040503050406030204" pitchFamily="18" charset="0"/>
                <a:cs typeface="Times New Roman" panose="02020603050405020304" pitchFamily="18" charset="0"/>
              </a:rPr>
              <a:t>best explains the data</a:t>
            </a:r>
            <a:endParaRPr lang="en-US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707327-FBF3-7753-255E-6E1D6B1F6E1D}"/>
              </a:ext>
            </a:extLst>
          </p:cNvPr>
          <p:cNvSpPr txBox="1"/>
          <p:nvPr/>
        </p:nvSpPr>
        <p:spPr>
          <a:xfrm>
            <a:off x="2057400" y="4102872"/>
            <a:ext cx="50292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4000" b="0" i="0" u="none" strike="noStrike" kern="1200" cap="none" spc="-100" normalizeH="0" baseline="0" noProof="0" dirty="0" err="1">
                <a:ln>
                  <a:noFill/>
                </a:ln>
                <a:effectLst/>
                <a:uLnTx/>
                <a:uFillTx/>
                <a:latin typeface="Arial"/>
                <a:ea typeface="+mj-ea"/>
                <a:cs typeface="+mj-cs"/>
              </a:rPr>
              <a:t>spm_BMS.m</a:t>
            </a:r>
            <a:r>
              <a:rPr kumimoji="0" lang="en-US" sz="4000" b="0" i="0" u="none" strike="noStrike" kern="1200" cap="none" spc="-10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j-ea"/>
                <a:cs typeface="+mj-cs"/>
              </a:rPr>
              <a:t> function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BACD639-07D2-7603-6DDA-C71EF4C585D0}"/>
              </a:ext>
            </a:extLst>
          </p:cNvPr>
          <p:cNvSpPr txBox="1"/>
          <p:nvPr/>
        </p:nvSpPr>
        <p:spPr>
          <a:xfrm>
            <a:off x="1176215" y="5243735"/>
            <a:ext cx="627966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sz="4000" b="0" i="0" u="none" strike="noStrike" kern="1200" cap="none" spc="-100" normalizeH="0" baseline="0" noProof="0" dirty="0">
                <a:ln>
                  <a:noFill/>
                </a:ln>
                <a:solidFill>
                  <a:srgbClr val="D2533C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Move to code</a:t>
            </a:r>
            <a:br>
              <a:rPr kumimoji="0" lang="en-US" sz="4000" b="0" i="0" u="none" strike="noStrike" kern="1200" cap="none" spc="-100" normalizeH="0" baseline="0" noProof="0" dirty="0">
                <a:ln>
                  <a:noFill/>
                </a:ln>
                <a:solidFill>
                  <a:srgbClr val="D2533C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</a:br>
            <a:r>
              <a:rPr kumimoji="0" lang="en-US" sz="4000" b="0" i="0" u="none" strike="noStrike" kern="1200" cap="none" spc="-100" normalizeH="0" baseline="0" noProof="0" dirty="0">
                <a:ln>
                  <a:noFill/>
                </a:ln>
                <a:solidFill>
                  <a:srgbClr val="D2533C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(</a:t>
            </a:r>
            <a:r>
              <a:rPr kumimoji="0" lang="en-US" sz="4000" b="0" i="0" u="none" strike="noStrike" kern="1200" cap="none" spc="-100" normalizeH="0" baseline="0" noProof="0" dirty="0" err="1">
                <a:ln>
                  <a:noFill/>
                </a:ln>
                <a:solidFill>
                  <a:srgbClr val="D2533C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TAB_demo_main.m</a:t>
            </a:r>
            <a:r>
              <a:rPr kumimoji="0" lang="en-US" sz="4000" b="0" i="0" u="none" strike="noStrike" kern="1200" cap="none" spc="-100" normalizeH="0" baseline="0" noProof="0" dirty="0">
                <a:ln>
                  <a:noFill/>
                </a:ln>
                <a:solidFill>
                  <a:srgbClr val="D2533C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92758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642" y="354241"/>
            <a:ext cx="7945582" cy="655573"/>
          </a:xfrm>
        </p:spPr>
        <p:txBody>
          <a:bodyPr>
            <a:normAutofit/>
          </a:bodyPr>
          <a:lstStyle/>
          <a:p>
            <a:pPr marR="0" lvl="0" algn="just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3200" b="1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Model checking</a:t>
            </a:r>
            <a:endParaRPr lang="en-US" sz="3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1930" y="1059180"/>
            <a:ext cx="8740140" cy="5760720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You need to </a:t>
            </a:r>
            <a:r>
              <a:rPr lang="en-US" b="1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make sure that the parameter estimates </a:t>
            </a:r>
            <a:r>
              <a:rPr lang="en-US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 your winning model are </a:t>
            </a:r>
            <a:r>
              <a:rPr lang="en-US" b="1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reliable</a:t>
            </a:r>
          </a:p>
          <a:p>
            <a:pPr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</a:pPr>
            <a:endParaRPr lang="en-US" dirty="0">
              <a:latin typeface="Cambria" panose="020405030504060302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One way to do that is to </a:t>
            </a:r>
            <a:r>
              <a:rPr lang="en-US" b="1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generate</a:t>
            </a:r>
            <a:r>
              <a:rPr lang="en-US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b="1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simulated data using different parameters </a:t>
            </a:r>
          </a:p>
          <a:p>
            <a:pPr lvl="1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then try to </a:t>
            </a:r>
            <a:r>
              <a:rPr lang="en-US" b="1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estimate parameters from the simulated data</a:t>
            </a:r>
          </a:p>
          <a:p>
            <a:pPr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</a:pPr>
            <a:endParaRPr lang="en-US" dirty="0">
              <a:latin typeface="Cambria" panose="020405030504060302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If the </a:t>
            </a:r>
            <a:r>
              <a:rPr lang="en-US" b="1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estimated parameters </a:t>
            </a:r>
            <a:r>
              <a:rPr lang="en-US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are</a:t>
            </a:r>
            <a:r>
              <a:rPr lang="en-US" b="1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similar to the true parameters </a:t>
            </a:r>
            <a:r>
              <a:rPr lang="en-US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you used to generate the simulated behavior </a:t>
            </a:r>
          </a:p>
          <a:p>
            <a:pPr lvl="1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then this </a:t>
            </a:r>
            <a:r>
              <a:rPr lang="en-US" b="1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supports reliability</a:t>
            </a:r>
          </a:p>
          <a:p>
            <a:pPr lvl="1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Similar considerations with </a:t>
            </a:r>
            <a:r>
              <a:rPr lang="en-US" b="1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model identifiability</a:t>
            </a:r>
            <a:endParaRPr lang="en-US" dirty="0">
              <a:latin typeface="Cambria" panose="020405030504060302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If they’re </a:t>
            </a:r>
            <a:r>
              <a:rPr lang="en-US" b="1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not similar</a:t>
            </a:r>
            <a:r>
              <a:rPr lang="en-US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this suggests </a:t>
            </a:r>
            <a:r>
              <a:rPr lang="en-US" b="1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multiple parameter combinations </a:t>
            </a:r>
            <a:r>
              <a:rPr lang="en-US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that could </a:t>
            </a:r>
            <a:r>
              <a:rPr lang="en-US" b="1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explain data equally well</a:t>
            </a:r>
          </a:p>
          <a:p>
            <a:pPr lvl="1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E.g., </a:t>
            </a:r>
            <a:r>
              <a:rPr lang="en-US" dirty="0">
                <a:solidFill>
                  <a:srgbClr val="C00000"/>
                </a:solidFill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high learning rate </a:t>
            </a:r>
            <a:r>
              <a:rPr lang="en-US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and </a:t>
            </a:r>
            <a:r>
              <a:rPr lang="en-US" dirty="0">
                <a:solidFill>
                  <a:srgbClr val="0070C0"/>
                </a:solidFill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low action precision </a:t>
            </a:r>
            <a:r>
              <a:rPr lang="en-US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or </a:t>
            </a:r>
            <a:r>
              <a:rPr lang="en-US" dirty="0">
                <a:solidFill>
                  <a:srgbClr val="C00000"/>
                </a:solidFill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low learning rate </a:t>
            </a:r>
            <a:r>
              <a:rPr lang="en-US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and </a:t>
            </a:r>
            <a:r>
              <a:rPr lang="en-US" dirty="0">
                <a:solidFill>
                  <a:srgbClr val="0070C0"/>
                </a:solidFill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high action precision </a:t>
            </a:r>
            <a:r>
              <a:rPr lang="en-US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might produce the same behavior in simulations</a:t>
            </a:r>
          </a:p>
          <a:p>
            <a:pPr lvl="1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 this case, parameter estimates </a:t>
            </a:r>
            <a:r>
              <a:rPr lang="en-US" b="1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may not provide a uniquely best explanation for the data</a:t>
            </a:r>
          </a:p>
        </p:txBody>
      </p:sp>
    </p:spTree>
    <p:extLst>
      <p:ext uri="{BB962C8B-B14F-4D97-AF65-F5344CB8AC3E}">
        <p14:creationId xmlns:p14="http://schemas.microsoft.com/office/powerpoint/2010/main" val="1178733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642" y="354241"/>
            <a:ext cx="7945582" cy="655573"/>
          </a:xfrm>
        </p:spPr>
        <p:txBody>
          <a:bodyPr>
            <a:normAutofit/>
          </a:bodyPr>
          <a:lstStyle/>
          <a:p>
            <a:pPr marR="0" lvl="0" algn="just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3200" b="1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Model checking</a:t>
            </a:r>
            <a:endParaRPr lang="en-US" sz="3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1930" y="1097280"/>
            <a:ext cx="8740140" cy="5760720"/>
          </a:xfrm>
        </p:spPr>
        <p:txBody>
          <a:bodyPr>
            <a:normAutofit/>
          </a:bodyPr>
          <a:lstStyle/>
          <a:p>
            <a:pPr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If they’re </a:t>
            </a:r>
            <a:r>
              <a:rPr lang="en-US" b="1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not similar</a:t>
            </a:r>
            <a:r>
              <a:rPr lang="en-US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this suggests there may be </a:t>
            </a:r>
            <a:r>
              <a:rPr lang="en-US" b="1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multiple parameter combinations </a:t>
            </a:r>
            <a:r>
              <a:rPr lang="en-US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that could </a:t>
            </a:r>
            <a:r>
              <a:rPr lang="en-US" b="1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explain data equally well</a:t>
            </a:r>
          </a:p>
        </p:txBody>
      </p:sp>
      <p:pic>
        <p:nvPicPr>
          <p:cNvPr id="15362" name="Picture 2" descr="Heat map of errors for age prediction (lower is better), used to tune... |  Download Scientific Diagram">
            <a:extLst>
              <a:ext uri="{FF2B5EF4-FFF2-40B4-BE49-F238E27FC236}">
                <a16:creationId xmlns:a16="http://schemas.microsoft.com/office/drawing/2014/main" id="{9ED57C11-C2E8-4D76-8853-A20AFC9639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48" t="7520" r="19786" b="14438"/>
          <a:stretch/>
        </p:blipFill>
        <p:spPr bwMode="auto">
          <a:xfrm>
            <a:off x="3713259" y="2820750"/>
            <a:ext cx="3347499" cy="3206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11C14B4-439B-4976-A331-969619F04243}"/>
              </a:ext>
            </a:extLst>
          </p:cNvPr>
          <p:cNvSpPr txBox="1"/>
          <p:nvPr/>
        </p:nvSpPr>
        <p:spPr>
          <a:xfrm>
            <a:off x="4583927" y="6178165"/>
            <a:ext cx="1544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Learning rate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E9D0CE-F130-4AFD-81F3-5306DB05CD89}"/>
              </a:ext>
            </a:extLst>
          </p:cNvPr>
          <p:cNvSpPr txBox="1"/>
          <p:nvPr/>
        </p:nvSpPr>
        <p:spPr>
          <a:xfrm>
            <a:off x="1786575" y="4166396"/>
            <a:ext cx="1813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Action precision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8ECA043-D4DC-47FA-9E48-2170A21720AE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5748793" y="2820750"/>
            <a:ext cx="1609856" cy="781191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9B175EF-B9FE-420A-940C-F8F4180DE334}"/>
              </a:ext>
            </a:extLst>
          </p:cNvPr>
          <p:cNvSpPr txBox="1"/>
          <p:nvPr/>
        </p:nvSpPr>
        <p:spPr>
          <a:xfrm>
            <a:off x="7358649" y="2497584"/>
            <a:ext cx="1085575" cy="64633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Equally good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C7A42F0-4392-4D11-9ED0-4B8B3FC9362A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4174435" y="2820750"/>
            <a:ext cx="3184214" cy="1131048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0A92F55-7702-4769-B92E-5436455FCF0A}"/>
              </a:ext>
            </a:extLst>
          </p:cNvPr>
          <p:cNvSpPr txBox="1"/>
          <p:nvPr/>
        </p:nvSpPr>
        <p:spPr>
          <a:xfrm>
            <a:off x="494184" y="2678611"/>
            <a:ext cx="1589058" cy="92333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If a grid search were possible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71167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/>
      <p:bldP spid="1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9209" y="612148"/>
            <a:ext cx="7945582" cy="655573"/>
          </a:xfrm>
        </p:spPr>
        <p:txBody>
          <a:bodyPr>
            <a:normAutofit/>
          </a:bodyPr>
          <a:lstStyle/>
          <a:p>
            <a:pPr marR="0" lvl="0" algn="just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3200" b="1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Model identifiability</a:t>
            </a:r>
            <a:endParaRPr lang="en-US" sz="3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1930" y="1609968"/>
            <a:ext cx="8740140" cy="5248031"/>
          </a:xfrm>
        </p:spPr>
        <p:txBody>
          <a:bodyPr>
            <a:normAutofit/>
          </a:bodyPr>
          <a:lstStyle/>
          <a:p>
            <a:pPr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Generate simulated data from models with </a:t>
            </a:r>
            <a:r>
              <a:rPr lang="en-US" b="1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different numbers of parameters </a:t>
            </a:r>
          </a:p>
          <a:p>
            <a:pPr lvl="1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Data from a model with </a:t>
            </a:r>
            <a:r>
              <a:rPr lang="en-US" b="1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only action precision and reward sensitivity </a:t>
            </a:r>
            <a:r>
              <a:rPr lang="en-US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(with all other parameters at </a:t>
            </a:r>
            <a:r>
              <a:rPr lang="en-US" b="1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fixed values</a:t>
            </a:r>
            <a:r>
              <a:rPr lang="en-US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pPr lvl="1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Data from a model that </a:t>
            </a:r>
            <a:r>
              <a:rPr lang="en-US" b="1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also includes learning rate</a:t>
            </a:r>
          </a:p>
          <a:p>
            <a:pPr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</a:pPr>
            <a:endParaRPr lang="en-US" b="1" dirty="0">
              <a:latin typeface="Cambria" panose="020405030504060302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b="1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Fit </a:t>
            </a:r>
            <a:r>
              <a:rPr lang="en-US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each set of data </a:t>
            </a:r>
            <a:r>
              <a:rPr lang="en-US" b="1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to each model</a:t>
            </a:r>
          </a:p>
          <a:p>
            <a:pPr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</a:pPr>
            <a:endParaRPr lang="en-US" b="1" dirty="0">
              <a:latin typeface="Cambria" panose="020405030504060302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b="1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Check </a:t>
            </a:r>
            <a:r>
              <a:rPr lang="en-US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if model comparison </a:t>
            </a:r>
            <a:r>
              <a:rPr lang="en-US" b="1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identifies the right model</a:t>
            </a:r>
          </a:p>
        </p:txBody>
      </p:sp>
    </p:spTree>
    <p:extLst>
      <p:ext uri="{BB962C8B-B14F-4D97-AF65-F5344CB8AC3E}">
        <p14:creationId xmlns:p14="http://schemas.microsoft.com/office/powerpoint/2010/main" val="3988562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642" y="354241"/>
            <a:ext cx="7945582" cy="655573"/>
          </a:xfrm>
        </p:spPr>
        <p:txBody>
          <a:bodyPr>
            <a:normAutofit/>
          </a:bodyPr>
          <a:lstStyle/>
          <a:p>
            <a:pPr marR="0" lvl="0" algn="just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3200" b="1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Model identifiability</a:t>
            </a:r>
            <a:endParaRPr lang="en-US" sz="3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E740622-A02D-17A3-5D3B-8A5B65ADC6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937" y="1261413"/>
            <a:ext cx="8178986" cy="540082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33BBE99-BB19-FC23-F4A8-BB36B8AB43E3}"/>
              </a:ext>
            </a:extLst>
          </p:cNvPr>
          <p:cNvSpPr/>
          <p:nvPr/>
        </p:nvSpPr>
        <p:spPr>
          <a:xfrm>
            <a:off x="565245" y="5454733"/>
            <a:ext cx="7897147" cy="1952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43230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95F90684-7A2D-4740-80F0-C54DE4382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u="sng" dirty="0"/>
              <a:t>Active</a:t>
            </a:r>
            <a:r>
              <a:rPr lang="en-US" dirty="0"/>
              <a:t> Learning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C964A3E9-473D-41A9-B54C-F2C3051026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71662"/>
            <a:ext cx="8229600" cy="4726785"/>
          </a:xfrm>
        </p:spPr>
        <p:txBody>
          <a:bodyPr/>
          <a:lstStyle/>
          <a:p>
            <a:r>
              <a:rPr lang="en-US" dirty="0"/>
              <a:t>Three slot machines with unknown reward probabilities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33DA8F3-D14C-46C9-9F38-14CFBC23E0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1528" r="50956"/>
          <a:stretch/>
        </p:blipFill>
        <p:spPr>
          <a:xfrm>
            <a:off x="599685" y="2292072"/>
            <a:ext cx="7944630" cy="234368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D0C7EF93-A77F-4E6D-9C89-AED9A1A3D3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761" t="35473" r="-805" b="48234"/>
          <a:stretch/>
        </p:blipFill>
        <p:spPr>
          <a:xfrm>
            <a:off x="742170" y="4635760"/>
            <a:ext cx="7944630" cy="557689"/>
          </a:xfrm>
          <a:prstGeom prst="rect">
            <a:avLst/>
          </a:prstGeom>
        </p:spPr>
      </p:pic>
      <p:pic>
        <p:nvPicPr>
          <p:cNvPr id="6" name="Picture 4" descr="Image result for cartoon slot machine images">
            <a:extLst>
              <a:ext uri="{FF2B5EF4-FFF2-40B4-BE49-F238E27FC236}">
                <a16:creationId xmlns:a16="http://schemas.microsoft.com/office/drawing/2014/main" id="{7A5A489E-991B-4DA2-A411-1FFB4F0BDA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5045" y="582103"/>
            <a:ext cx="982656" cy="1139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Image result for cartoon slot machine images">
            <a:extLst>
              <a:ext uri="{FF2B5EF4-FFF2-40B4-BE49-F238E27FC236}">
                <a16:creationId xmlns:a16="http://schemas.microsoft.com/office/drawing/2014/main" id="{19142BFA-2125-4531-BE3F-761912BF82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3480" y="582103"/>
            <a:ext cx="982656" cy="1139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Image result for cartoon slot machine images">
            <a:extLst>
              <a:ext uri="{FF2B5EF4-FFF2-40B4-BE49-F238E27FC236}">
                <a16:creationId xmlns:a16="http://schemas.microsoft.com/office/drawing/2014/main" id="{B8E1153C-1A7A-4147-8E73-F4B6E192C1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8342" y="582103"/>
            <a:ext cx="982656" cy="1139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B32E7F1-CE8E-40C6-8998-29F2506217F5}"/>
              </a:ext>
            </a:extLst>
          </p:cNvPr>
          <p:cNvSpPr txBox="1"/>
          <p:nvPr/>
        </p:nvSpPr>
        <p:spPr>
          <a:xfrm>
            <a:off x="6429370" y="381000"/>
            <a:ext cx="263214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7C23E4F-BE1C-4F20-8547-1E40DB48DA13}"/>
              </a:ext>
            </a:extLst>
          </p:cNvPr>
          <p:cNvSpPr txBox="1"/>
          <p:nvPr/>
        </p:nvSpPr>
        <p:spPr>
          <a:xfrm>
            <a:off x="7285317" y="381000"/>
            <a:ext cx="263214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50AE86A-A22D-4020-A61F-17D4FABE0D28}"/>
              </a:ext>
            </a:extLst>
          </p:cNvPr>
          <p:cNvSpPr txBox="1"/>
          <p:nvPr/>
        </p:nvSpPr>
        <p:spPr>
          <a:xfrm>
            <a:off x="8155564" y="381000"/>
            <a:ext cx="263214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3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9E6B16E-4D5C-42AE-904F-D078C8BE5901}"/>
              </a:ext>
            </a:extLst>
          </p:cNvPr>
          <p:cNvSpPr/>
          <p:nvPr/>
        </p:nvSpPr>
        <p:spPr>
          <a:xfrm>
            <a:off x="2293778" y="3564731"/>
            <a:ext cx="2228216" cy="51102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DC7C84-8AF9-BF64-E07B-DF3EA49160E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26" t="36308" r="2222" b="28134"/>
          <a:stretch/>
        </p:blipFill>
        <p:spPr>
          <a:xfrm>
            <a:off x="932259" y="5436428"/>
            <a:ext cx="7279481" cy="1243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576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26CA731-7280-4378-9505-5F474CA87E7E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857" y="1113183"/>
            <a:ext cx="8555256" cy="566133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9F10413-792D-4C0B-BEDB-7037468B78EA}"/>
              </a:ext>
            </a:extLst>
          </p:cNvPr>
          <p:cNvSpPr/>
          <p:nvPr/>
        </p:nvSpPr>
        <p:spPr>
          <a:xfrm>
            <a:off x="5160398" y="1526651"/>
            <a:ext cx="3275936" cy="21150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F4054C7-A3B0-47AB-8A86-DD26492F3C49}"/>
              </a:ext>
            </a:extLst>
          </p:cNvPr>
          <p:cNvSpPr/>
          <p:nvPr/>
        </p:nvSpPr>
        <p:spPr>
          <a:xfrm>
            <a:off x="691763" y="3641697"/>
            <a:ext cx="2075291" cy="27511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0FC5DBC-0686-4FD6-9998-5F457CE7EA70}"/>
              </a:ext>
            </a:extLst>
          </p:cNvPr>
          <p:cNvSpPr/>
          <p:nvPr/>
        </p:nvSpPr>
        <p:spPr>
          <a:xfrm>
            <a:off x="2711393" y="3661575"/>
            <a:ext cx="3093059" cy="27312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D77E9C2-3E37-4B99-8658-A4417A139C36}"/>
              </a:ext>
            </a:extLst>
          </p:cNvPr>
          <p:cNvSpPr/>
          <p:nvPr/>
        </p:nvSpPr>
        <p:spPr>
          <a:xfrm>
            <a:off x="5788550" y="3689404"/>
            <a:ext cx="2784282" cy="27312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4459889B-105B-49A8-AB32-A10ECDD53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496" y="441706"/>
            <a:ext cx="7945582" cy="655573"/>
          </a:xfrm>
        </p:spPr>
        <p:txBody>
          <a:bodyPr>
            <a:normAutofit fontScale="90000"/>
          </a:bodyPr>
          <a:lstStyle/>
          <a:p>
            <a:pPr marR="0" lvl="0" algn="just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3200" b="1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Steps to determine parameter estimate reliability</a:t>
            </a:r>
            <a:endParaRPr lang="en-US" sz="3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2204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642" y="354241"/>
            <a:ext cx="7945582" cy="655573"/>
          </a:xfrm>
        </p:spPr>
        <p:txBody>
          <a:bodyPr>
            <a:normAutofit/>
          </a:bodyPr>
          <a:lstStyle/>
          <a:p>
            <a:pPr marR="0" lvl="0" algn="just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3200" b="1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Group-level analyses</a:t>
            </a:r>
            <a:endParaRPr lang="en-US" sz="3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1930" y="1097280"/>
            <a:ext cx="8740140" cy="4266977"/>
          </a:xfrm>
        </p:spPr>
        <p:txBody>
          <a:bodyPr>
            <a:normAutofit lnSpcReduction="10000"/>
          </a:bodyPr>
          <a:lstStyle/>
          <a:p>
            <a:pPr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You could simply take the </a:t>
            </a:r>
            <a:r>
              <a:rPr lang="en-US" b="1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posterior parameter mean estimates </a:t>
            </a:r>
            <a:r>
              <a:rPr lang="en-US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and use them as predictors or outcome variables.</a:t>
            </a:r>
          </a:p>
          <a:p>
            <a:pPr lvl="1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For example, is </a:t>
            </a:r>
            <a:r>
              <a:rPr lang="en-US" b="1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learning rate </a:t>
            </a:r>
            <a:r>
              <a:rPr lang="en-US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faster in those with </a:t>
            </a:r>
            <a:r>
              <a:rPr lang="en-US" b="1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higher</a:t>
            </a:r>
            <a:r>
              <a:rPr lang="en-US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b="1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anxiety</a:t>
            </a:r>
            <a:r>
              <a:rPr lang="en-US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?</a:t>
            </a:r>
          </a:p>
          <a:p>
            <a:pPr lvl="1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Is </a:t>
            </a:r>
            <a:r>
              <a:rPr lang="en-US" b="1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depression</a:t>
            </a:r>
            <a:r>
              <a:rPr lang="en-US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associated with </a:t>
            </a:r>
            <a:r>
              <a:rPr lang="en-US" b="1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lower information-seeking</a:t>
            </a:r>
            <a:r>
              <a:rPr lang="en-US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?</a:t>
            </a:r>
          </a:p>
          <a:p>
            <a:pPr lvl="1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</a:pPr>
            <a:endParaRPr lang="en-US" b="1" dirty="0">
              <a:latin typeface="Cambria" panose="020405030504060302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However, variational Bayes also gives you </a:t>
            </a:r>
            <a:r>
              <a:rPr lang="en-US" b="1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posterior variances </a:t>
            </a:r>
            <a:r>
              <a:rPr lang="en-US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(confidence around mean estimates)</a:t>
            </a:r>
          </a:p>
          <a:p>
            <a:pPr lvl="1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Some approaches allow you to </a:t>
            </a:r>
            <a:r>
              <a:rPr lang="en-US" b="1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incorporate that information</a:t>
            </a:r>
          </a:p>
          <a:p>
            <a:pPr lvl="2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For example, by </a:t>
            </a:r>
            <a:r>
              <a:rPr lang="en-US" b="1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down-weighting estimates with high posterior variance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38B271-559C-4E0B-9F8B-D0D16B84E6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9445" y="5451723"/>
            <a:ext cx="6562625" cy="128350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83464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642" y="354241"/>
            <a:ext cx="7945582" cy="655573"/>
          </a:xfrm>
        </p:spPr>
        <p:txBody>
          <a:bodyPr>
            <a:normAutofit/>
          </a:bodyPr>
          <a:lstStyle/>
          <a:p>
            <a:pPr marR="0" lvl="0" algn="just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3200" b="1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Parametric Empirical Bayes (PEB)</a:t>
            </a:r>
            <a:endParaRPr lang="en-US" sz="3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1930" y="1097280"/>
            <a:ext cx="8740140" cy="4266977"/>
          </a:xfrm>
        </p:spPr>
        <p:txBody>
          <a:bodyPr>
            <a:normAutofit/>
          </a:bodyPr>
          <a:lstStyle/>
          <a:p>
            <a:pPr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PEB uses a </a:t>
            </a:r>
            <a:r>
              <a:rPr lang="en-US" b="1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general linear model </a:t>
            </a:r>
            <a:r>
              <a:rPr lang="en-US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and does </a:t>
            </a:r>
            <a:r>
              <a:rPr lang="en-US" b="1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Bayesian model comparison</a:t>
            </a:r>
            <a:r>
              <a:rPr lang="en-US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between models with and without relationships between predictors and each parameter</a:t>
            </a:r>
          </a:p>
          <a:p>
            <a:pPr lvl="1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While incorporating posterior parameter variances</a:t>
            </a:r>
          </a:p>
          <a:p>
            <a:pPr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</a:pPr>
            <a:endParaRPr lang="en-US" b="1" dirty="0">
              <a:latin typeface="Cambria" panose="020405030504060302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b="1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Retains the reduced model </a:t>
            </a:r>
            <a:r>
              <a:rPr lang="en-US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(removing one or more predictors) with the </a:t>
            </a:r>
            <a:r>
              <a:rPr lang="en-US" b="1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most evidence</a:t>
            </a:r>
          </a:p>
          <a:p>
            <a:pPr lvl="1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Or a full model could win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38B271-559C-4E0B-9F8B-D0D16B84E6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9445" y="5451723"/>
            <a:ext cx="6562625" cy="128350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1967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26CA731-7280-4378-9505-5F474CA87E7E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857" y="1113183"/>
            <a:ext cx="8555256" cy="566133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D77E9C2-3E37-4B99-8658-A4417A139C36}"/>
              </a:ext>
            </a:extLst>
          </p:cNvPr>
          <p:cNvSpPr/>
          <p:nvPr/>
        </p:nvSpPr>
        <p:spPr>
          <a:xfrm>
            <a:off x="5788550" y="3689404"/>
            <a:ext cx="2784282" cy="27312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4459889B-105B-49A8-AB32-A10ECDD53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496" y="441706"/>
            <a:ext cx="7945582" cy="655573"/>
          </a:xfrm>
        </p:spPr>
        <p:txBody>
          <a:bodyPr>
            <a:normAutofit fontScale="90000"/>
          </a:bodyPr>
          <a:lstStyle/>
          <a:p>
            <a:pPr marR="0" lvl="0" algn="just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3200" b="1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Select</a:t>
            </a:r>
            <a:r>
              <a:rPr lang="en-US" sz="3200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and run parameter </a:t>
            </a:r>
            <a:r>
              <a:rPr lang="en-US" sz="3200" b="1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estimation</a:t>
            </a:r>
            <a:r>
              <a:rPr lang="en-US" sz="3200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b="1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algorithm</a:t>
            </a:r>
            <a:endParaRPr lang="en-US" sz="3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8484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26CA731-7280-4378-9505-5F474CA87E7E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857" y="1113183"/>
            <a:ext cx="8555256" cy="566133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4459889B-105B-49A8-AB32-A10ECDD53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496" y="441706"/>
            <a:ext cx="7945582" cy="655573"/>
          </a:xfrm>
        </p:spPr>
        <p:txBody>
          <a:bodyPr>
            <a:normAutofit fontScale="90000"/>
          </a:bodyPr>
          <a:lstStyle/>
          <a:p>
            <a:pPr marR="0" lvl="0" algn="just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3200" b="1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Select</a:t>
            </a:r>
            <a:r>
              <a:rPr lang="en-US" sz="3200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and run parameter </a:t>
            </a:r>
            <a:r>
              <a:rPr lang="en-US" sz="3200" b="1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estimation</a:t>
            </a:r>
            <a:r>
              <a:rPr lang="en-US" sz="3200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b="1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algorithm</a:t>
            </a:r>
            <a:endParaRPr lang="en-US" sz="3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42370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930" y="608684"/>
            <a:ext cx="8740140" cy="655573"/>
          </a:xfrm>
        </p:spPr>
        <p:txBody>
          <a:bodyPr>
            <a:normAutofit fontScale="90000"/>
          </a:bodyPr>
          <a:lstStyle/>
          <a:p>
            <a:r>
              <a:rPr lang="en-US" sz="3200" b="1" dirty="0"/>
              <a:t>Steps for empirical modelling using this example approach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1930" y="1733384"/>
            <a:ext cx="8740140" cy="5124616"/>
          </a:xfrm>
        </p:spPr>
        <p:txBody>
          <a:bodyPr>
            <a:normAutofit fontScale="70000" lnSpcReduction="20000"/>
          </a:bodyPr>
          <a:lstStyle/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Select </a:t>
            </a:r>
            <a:r>
              <a:rPr lang="en-US" b="1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estimation priors</a:t>
            </a:r>
            <a:r>
              <a:rPr lang="en-US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including prior </a:t>
            </a:r>
            <a:r>
              <a:rPr lang="en-US" b="1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means </a:t>
            </a:r>
            <a:r>
              <a:rPr lang="en-US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and </a:t>
            </a:r>
            <a:r>
              <a:rPr lang="en-US" b="1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variances</a:t>
            </a:r>
            <a:r>
              <a:rPr lang="en-US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b="1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Run variational Bayes </a:t>
            </a:r>
            <a:r>
              <a:rPr lang="en-US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on participant data </a:t>
            </a:r>
            <a:r>
              <a:rPr lang="en-US" b="1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for each model </a:t>
            </a:r>
            <a:r>
              <a:rPr lang="en-US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under consideration.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lphaLcPeriod"/>
            </a:pPr>
            <a:r>
              <a:rPr lang="en-US" b="1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Check</a:t>
            </a:r>
            <a:r>
              <a:rPr lang="en-US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that iterative updating (gradient descent) shows </a:t>
            </a:r>
            <a:r>
              <a:rPr lang="en-US" b="1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smooth convergence </a:t>
            </a:r>
            <a:r>
              <a:rPr lang="en-US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toward a free energy minimum.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Perform </a:t>
            </a:r>
            <a:r>
              <a:rPr lang="en-US" b="1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Bayesian model comparison </a:t>
            </a:r>
            <a:r>
              <a:rPr lang="en-US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to confirm the best model.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Generate </a:t>
            </a:r>
            <a:r>
              <a:rPr lang="en-US" b="1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simulated behavior </a:t>
            </a:r>
            <a:r>
              <a:rPr lang="en-US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 the best model using the parameter values estimated in your participants, and then run variational Bayes to </a:t>
            </a:r>
            <a:r>
              <a:rPr lang="en-US" b="1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estimate parameters</a:t>
            </a:r>
            <a:r>
              <a:rPr lang="en-US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using this simulated behavior.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lphaLcPeriod"/>
            </a:pPr>
            <a:r>
              <a:rPr lang="en-US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Confirm that </a:t>
            </a:r>
            <a:r>
              <a:rPr lang="en-US" b="1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posterior estimates approach</a:t>
            </a:r>
            <a:r>
              <a:rPr lang="en-US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the parameter </a:t>
            </a:r>
            <a:r>
              <a:rPr lang="en-US" b="1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values used to generate the simulated behavior</a:t>
            </a:r>
            <a:r>
              <a:rPr lang="en-US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lphaLcPeriod"/>
            </a:pPr>
            <a:r>
              <a:rPr lang="en-US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Confirm that </a:t>
            </a:r>
            <a:r>
              <a:rPr lang="en-US" b="1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posterior co-variances are not high</a:t>
            </a:r>
            <a:r>
              <a:rPr lang="en-US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lphaLcPeriod"/>
            </a:pPr>
            <a:r>
              <a:rPr lang="en-US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Confirm that </a:t>
            </a:r>
            <a:r>
              <a:rPr lang="en-US" b="1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generative</a:t>
            </a:r>
            <a:r>
              <a:rPr lang="en-US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and </a:t>
            </a:r>
            <a:r>
              <a:rPr lang="en-US" b="1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estimated parameter values </a:t>
            </a:r>
            <a:r>
              <a:rPr lang="en-US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are strongly </a:t>
            </a:r>
            <a:r>
              <a:rPr lang="en-US" b="1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correlated</a:t>
            </a:r>
            <a:r>
              <a:rPr lang="en-US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Use PEB to run </a:t>
            </a:r>
            <a:r>
              <a:rPr lang="en-US" b="1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regression or group comparison analyses </a:t>
            </a:r>
            <a:r>
              <a:rPr lang="en-US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on posterior means and variances at the between-subjects level.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929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7E64A8-C88D-22AE-CBC1-7D92D35122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00639"/>
            <a:ext cx="8229600" cy="990600"/>
          </a:xfrm>
        </p:spPr>
        <p:txBody>
          <a:bodyPr>
            <a:normAutofit fontScale="90000"/>
          </a:bodyPr>
          <a:lstStyle/>
          <a:p>
            <a:r>
              <a:rPr lang="en-US" dirty="0"/>
              <a:t>More detailed walkthrough of foundational background information: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9030F4-7219-5A79-A2C3-AE4B991521E8}"/>
              </a:ext>
            </a:extLst>
          </p:cNvPr>
          <p:cNvSpPr txBox="1"/>
          <p:nvPr/>
        </p:nvSpPr>
        <p:spPr>
          <a:xfrm>
            <a:off x="890374" y="1989729"/>
            <a:ext cx="7363252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hlinkClick r:id="rId2"/>
              </a:rPr>
              <a:t>https://medicine.yale.edu/psychiatry/education/map/support/ryan/</a:t>
            </a:r>
            <a:endParaRPr lang="en-US" sz="2800" dirty="0"/>
          </a:p>
          <a:p>
            <a:pPr algn="ctr"/>
            <a:endParaRPr lang="en-US" sz="2800" dirty="0"/>
          </a:p>
          <a:p>
            <a:pPr algn="ctr"/>
            <a:r>
              <a:rPr lang="en-US" sz="2800" dirty="0"/>
              <a:t>(Video is at the very bottom of the page)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CF2F50E-3376-0392-A0E6-3679372E02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6377" y="4353249"/>
            <a:ext cx="5271246" cy="219784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815064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95F90684-7A2D-4740-80F0-C54DE4382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u="sng" dirty="0"/>
              <a:t>Active</a:t>
            </a:r>
            <a:r>
              <a:rPr lang="en-US" dirty="0"/>
              <a:t> Learning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C964A3E9-473D-41A9-B54C-F2C3051026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71662"/>
            <a:ext cx="8229600" cy="4726785"/>
          </a:xfrm>
        </p:spPr>
        <p:txBody>
          <a:bodyPr/>
          <a:lstStyle/>
          <a:p>
            <a:r>
              <a:rPr lang="en-US" dirty="0"/>
              <a:t>Three slot machines with unknown reward probabilities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33DA8F3-D14C-46C9-9F38-14CFBC23E0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1528" r="50956"/>
          <a:stretch/>
        </p:blipFill>
        <p:spPr>
          <a:xfrm>
            <a:off x="599685" y="2292072"/>
            <a:ext cx="7944630" cy="234368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D0C7EF93-A77F-4E6D-9C89-AED9A1A3D3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761" t="35473" r="-805" b="48234"/>
          <a:stretch/>
        </p:blipFill>
        <p:spPr>
          <a:xfrm>
            <a:off x="742170" y="4635760"/>
            <a:ext cx="7944630" cy="557689"/>
          </a:xfrm>
          <a:prstGeom prst="rect">
            <a:avLst/>
          </a:prstGeom>
        </p:spPr>
      </p:pic>
      <p:pic>
        <p:nvPicPr>
          <p:cNvPr id="6" name="Picture 4" descr="Image result for cartoon slot machine images">
            <a:extLst>
              <a:ext uri="{FF2B5EF4-FFF2-40B4-BE49-F238E27FC236}">
                <a16:creationId xmlns:a16="http://schemas.microsoft.com/office/drawing/2014/main" id="{7A5A489E-991B-4DA2-A411-1FFB4F0BDA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5045" y="582103"/>
            <a:ext cx="982656" cy="1139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Image result for cartoon slot machine images">
            <a:extLst>
              <a:ext uri="{FF2B5EF4-FFF2-40B4-BE49-F238E27FC236}">
                <a16:creationId xmlns:a16="http://schemas.microsoft.com/office/drawing/2014/main" id="{19142BFA-2125-4531-BE3F-761912BF82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3480" y="582103"/>
            <a:ext cx="982656" cy="1139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Image result for cartoon slot machine images">
            <a:extLst>
              <a:ext uri="{FF2B5EF4-FFF2-40B4-BE49-F238E27FC236}">
                <a16:creationId xmlns:a16="http://schemas.microsoft.com/office/drawing/2014/main" id="{B8E1153C-1A7A-4147-8E73-F4B6E192C1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8342" y="582103"/>
            <a:ext cx="982656" cy="1139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B32E7F1-CE8E-40C6-8998-29F2506217F5}"/>
              </a:ext>
            </a:extLst>
          </p:cNvPr>
          <p:cNvSpPr txBox="1"/>
          <p:nvPr/>
        </p:nvSpPr>
        <p:spPr>
          <a:xfrm>
            <a:off x="6429370" y="381000"/>
            <a:ext cx="263214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7C23E4F-BE1C-4F20-8547-1E40DB48DA13}"/>
              </a:ext>
            </a:extLst>
          </p:cNvPr>
          <p:cNvSpPr txBox="1"/>
          <p:nvPr/>
        </p:nvSpPr>
        <p:spPr>
          <a:xfrm>
            <a:off x="7285317" y="381000"/>
            <a:ext cx="263214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50AE86A-A22D-4020-A61F-17D4FABE0D28}"/>
              </a:ext>
            </a:extLst>
          </p:cNvPr>
          <p:cNvSpPr txBox="1"/>
          <p:nvPr/>
        </p:nvSpPr>
        <p:spPr>
          <a:xfrm>
            <a:off x="8155564" y="381000"/>
            <a:ext cx="263214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3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9E6B16E-4D5C-42AE-904F-D078C8BE5901}"/>
              </a:ext>
            </a:extLst>
          </p:cNvPr>
          <p:cNvSpPr/>
          <p:nvPr/>
        </p:nvSpPr>
        <p:spPr>
          <a:xfrm>
            <a:off x="2293778" y="3564731"/>
            <a:ext cx="2228216" cy="51102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DC7C84-8AF9-BF64-E07B-DF3EA49160E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26" t="36308" r="2222" b="28134"/>
          <a:stretch/>
        </p:blipFill>
        <p:spPr>
          <a:xfrm>
            <a:off x="932259" y="5436428"/>
            <a:ext cx="7279481" cy="124301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0D4F859-5E69-3B12-3391-FF4B74BBFB77}"/>
              </a:ext>
            </a:extLst>
          </p:cNvPr>
          <p:cNvSpPr/>
          <p:nvPr/>
        </p:nvSpPr>
        <p:spPr>
          <a:xfrm>
            <a:off x="1728788" y="5500688"/>
            <a:ext cx="4114800" cy="12430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925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95F90684-7A2D-4740-80F0-C54DE4382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u="sng" dirty="0"/>
              <a:t>Active</a:t>
            </a:r>
            <a:r>
              <a:rPr lang="en-US" dirty="0"/>
              <a:t> Learning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C964A3E9-473D-41A9-B54C-F2C3051026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71662"/>
            <a:ext cx="8229600" cy="4726785"/>
          </a:xfrm>
        </p:spPr>
        <p:txBody>
          <a:bodyPr/>
          <a:lstStyle/>
          <a:p>
            <a:r>
              <a:rPr lang="en-US" dirty="0"/>
              <a:t>Three slot machines with unknown reward probabilities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33DA8F3-D14C-46C9-9F38-14CFBC23E0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1528" r="50956"/>
          <a:stretch/>
        </p:blipFill>
        <p:spPr>
          <a:xfrm>
            <a:off x="599685" y="2292072"/>
            <a:ext cx="7944630" cy="2343688"/>
          </a:xfrm>
          <a:prstGeom prst="rect">
            <a:avLst/>
          </a:prstGeom>
        </p:spPr>
      </p:pic>
      <p:pic>
        <p:nvPicPr>
          <p:cNvPr id="6" name="Picture 4" descr="Image result for cartoon slot machine images">
            <a:extLst>
              <a:ext uri="{FF2B5EF4-FFF2-40B4-BE49-F238E27FC236}">
                <a16:creationId xmlns:a16="http://schemas.microsoft.com/office/drawing/2014/main" id="{7A5A489E-991B-4DA2-A411-1FFB4F0BDA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5045" y="582103"/>
            <a:ext cx="982656" cy="1139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Image result for cartoon slot machine images">
            <a:extLst>
              <a:ext uri="{FF2B5EF4-FFF2-40B4-BE49-F238E27FC236}">
                <a16:creationId xmlns:a16="http://schemas.microsoft.com/office/drawing/2014/main" id="{19142BFA-2125-4531-BE3F-761912BF82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3480" y="582103"/>
            <a:ext cx="982656" cy="1139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Image result for cartoon slot machine images">
            <a:extLst>
              <a:ext uri="{FF2B5EF4-FFF2-40B4-BE49-F238E27FC236}">
                <a16:creationId xmlns:a16="http://schemas.microsoft.com/office/drawing/2014/main" id="{B8E1153C-1A7A-4147-8E73-F4B6E192C1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8342" y="582103"/>
            <a:ext cx="982656" cy="1139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B32E7F1-CE8E-40C6-8998-29F2506217F5}"/>
              </a:ext>
            </a:extLst>
          </p:cNvPr>
          <p:cNvSpPr txBox="1"/>
          <p:nvPr/>
        </p:nvSpPr>
        <p:spPr>
          <a:xfrm>
            <a:off x="6429370" y="381000"/>
            <a:ext cx="263214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7C23E4F-BE1C-4F20-8547-1E40DB48DA13}"/>
              </a:ext>
            </a:extLst>
          </p:cNvPr>
          <p:cNvSpPr txBox="1"/>
          <p:nvPr/>
        </p:nvSpPr>
        <p:spPr>
          <a:xfrm>
            <a:off x="7285317" y="381000"/>
            <a:ext cx="263214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50AE86A-A22D-4020-A61F-17D4FABE0D28}"/>
              </a:ext>
            </a:extLst>
          </p:cNvPr>
          <p:cNvSpPr txBox="1"/>
          <p:nvPr/>
        </p:nvSpPr>
        <p:spPr>
          <a:xfrm>
            <a:off x="8155564" y="381000"/>
            <a:ext cx="263214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3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9E6B16E-4D5C-42AE-904F-D078C8BE5901}"/>
              </a:ext>
            </a:extLst>
          </p:cNvPr>
          <p:cNvSpPr/>
          <p:nvPr/>
        </p:nvSpPr>
        <p:spPr>
          <a:xfrm>
            <a:off x="2293778" y="3564731"/>
            <a:ext cx="2228216" cy="51102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1DD064B-F9FF-4114-A9BB-4979421688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761" t="35472" r="-805" b="-3944"/>
          <a:stretch/>
        </p:blipFill>
        <p:spPr>
          <a:xfrm>
            <a:off x="742170" y="4635760"/>
            <a:ext cx="7944630" cy="2343688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E18E6172-F3F8-4C13-B861-F3911F0850B5}"/>
              </a:ext>
            </a:extLst>
          </p:cNvPr>
          <p:cNvSpPr/>
          <p:nvPr/>
        </p:nvSpPr>
        <p:spPr>
          <a:xfrm>
            <a:off x="2293778" y="5807604"/>
            <a:ext cx="2228216" cy="51102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53966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4499E-EBB3-4045-A175-0834B1978B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001" y="317499"/>
            <a:ext cx="8229600" cy="990600"/>
          </a:xfrm>
        </p:spPr>
        <p:txBody>
          <a:bodyPr/>
          <a:lstStyle/>
          <a:p>
            <a:r>
              <a:rPr lang="en-US" dirty="0"/>
              <a:t>Learning Reward probabilities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B1CA704-0C93-44D0-8A9C-7B4B8197A1F3}"/>
                  </a:ext>
                </a:extLst>
              </p:cNvPr>
              <p:cNvSpPr txBox="1"/>
              <p:nvPr/>
            </p:nvSpPr>
            <p:spPr>
              <a:xfrm>
                <a:off x="206736" y="2534101"/>
                <a:ext cx="5675196" cy="9727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92934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𝐀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92934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US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92934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𝑝</m:t>
                      </m:r>
                      <m:d>
                        <m:dPr>
                          <m:ctrlP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83696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kumimoji="0" 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836967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92934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𝑜</m:t>
                              </m:r>
                            </m:e>
                            <m:sub>
                              <m:r>
                                <a:rPr kumimoji="0" 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92934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𝑡</m:t>
                              </m:r>
                            </m:sub>
                            <m:sup>
                              <m:r>
                                <a:rPr kumimoji="0" 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92934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𝑟𝑒𝑤𝑎𝑟𝑑</m:t>
                              </m:r>
                            </m:sup>
                          </m:sSubSup>
                        </m:e>
                        <m:e>
                          <m:sSubSup>
                            <m:sSubSupPr>
                              <m:ctrlPr>
                                <a:rPr kumimoji="0" 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836967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92934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0" 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92934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𝑡</m:t>
                              </m:r>
                            </m:sub>
                            <m:sup>
                              <m:r>
                                <a:rPr kumimoji="0" 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92934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𝑐h𝑜𝑖𝑐𝑒</m:t>
                              </m:r>
                            </m:sup>
                          </m:sSubSup>
                        </m:e>
                      </m:d>
                      <m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92934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  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83696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kumimoji="0" 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836967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mPr>
                            <m:mr>
                              <m:e>
                                <m:r>
                                  <a:rPr kumimoji="0" lang="en-US" sz="1800" b="0" i="0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292934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kumimoji="0" lang="en-US" sz="1800" b="0" i="0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292934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kumimoji="0" lang="en-US" sz="1800" b="0" i="0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292934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kumimoji="0" lang="en-US" sz="1800" b="0" i="0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292934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kumimoji="0" lang="en-US" sz="1800" b="0" i="0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292934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kumimoji="0" lang="en-US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836967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292934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kumimoji="0" lang="en-US" sz="1800" b="0" i="0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292934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kumimoji="0" lang="en-US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836967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292934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kumimoji="0" lang="en-US" sz="1800" b="0" i="0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292934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kumimoji="0" lang="en-US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836967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292934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kumimoji="0" lang="en-US" sz="1800" b="0" i="0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292934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kumimoji="0" lang="en-US" sz="1800" b="0" i="0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292934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kumimoji="0" lang="en-US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836967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800" b="0" i="0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292934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1−</m:t>
                                    </m:r>
                                    <m:r>
                                      <a:rPr kumimoji="0" lang="en-US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292934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kumimoji="0" lang="en-US" sz="1800" b="0" i="0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292934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kumimoji="0" lang="en-US" sz="1800" b="0" i="0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292934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1−</m:t>
                                </m:r>
                                <m:sSub>
                                  <m:sSubPr>
                                    <m:ctrlPr>
                                      <a:rPr kumimoji="0" lang="en-US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836967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292934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kumimoji="0" lang="en-US" sz="1800" b="0" i="0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292934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kumimoji="0" lang="en-US" sz="1800" b="0" i="0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292934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1−</m:t>
                                </m:r>
                                <m:sSub>
                                  <m:sSubPr>
                                    <m:ctrlPr>
                                      <a:rPr kumimoji="0" lang="en-US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836967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292934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kumimoji="0" lang="en-US" sz="1800" b="0" i="0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292934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9293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B1CA704-0C93-44D0-8A9C-7B4B8197A1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736" y="2534101"/>
                <a:ext cx="5675196" cy="97270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CABC047-4292-4C5E-B84C-45B609730E36}"/>
                  </a:ext>
                </a:extLst>
              </p:cNvPr>
              <p:cNvSpPr txBox="1"/>
              <p:nvPr/>
            </p:nvSpPr>
            <p:spPr>
              <a:xfrm>
                <a:off x="597367" y="1905219"/>
                <a:ext cx="3742844" cy="3824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83696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𝑠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b>
                        <m:sup>
                          <m: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𝑐h𝑜𝑖𝑐𝑒</m:t>
                          </m:r>
                        </m:sup>
                      </m:sSubSup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92934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9293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CABC047-4292-4C5E-B84C-45B609730E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367" y="1905219"/>
                <a:ext cx="3742844" cy="382412"/>
              </a:xfrm>
              <a:prstGeom prst="rect">
                <a:avLst/>
              </a:prstGeom>
              <a:blipFill>
                <a:blip r:embed="rId3"/>
                <a:stretch>
                  <a:fillRect b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E817DAE2-5A51-403E-ADCE-8229829E70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0056" y="1335821"/>
            <a:ext cx="2812833" cy="117442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8BC2D0E-84C7-4834-A7A9-61F0A91D96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3515" y="2543598"/>
            <a:ext cx="755824" cy="87546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DE07CF6-548B-4497-8F40-657FB5F61F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47512" y="2521456"/>
            <a:ext cx="1939288" cy="91974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2EF8352-C7BE-4939-ADE2-89F93413263A}"/>
                  </a:ext>
                </a:extLst>
              </p:cNvPr>
              <p:cNvSpPr txBox="1"/>
              <p:nvPr/>
            </p:nvSpPr>
            <p:spPr>
              <a:xfrm>
                <a:off x="5729287" y="3872563"/>
                <a:ext cx="910052" cy="37837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83696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𝑜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b>
                        <m:sup>
                          <m: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𝑟𝑒𝑤𝑎𝑟𝑑</m:t>
                          </m:r>
                        </m:sup>
                      </m:sSubSup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9293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2EF8352-C7BE-4939-ADE2-89F9341326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9287" y="3872563"/>
                <a:ext cx="910052" cy="378373"/>
              </a:xfrm>
              <a:prstGeom prst="rect">
                <a:avLst/>
              </a:prstGeom>
              <a:blipFill>
                <a:blip r:embed="rId7"/>
                <a:stretch>
                  <a:fillRect b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7660B00-78EE-4A70-AE9D-4F28F9D2A5C4}"/>
              </a:ext>
            </a:extLst>
          </p:cNvPr>
          <p:cNvCxnSpPr>
            <a:stCxn id="17" idx="0"/>
          </p:cNvCxnSpPr>
          <p:nvPr/>
        </p:nvCxnSpPr>
        <p:spPr>
          <a:xfrm flipV="1">
            <a:off x="6184313" y="3530655"/>
            <a:ext cx="9753" cy="341908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E47D296-8F80-45EE-AB7C-8B2F1431B440}"/>
                  </a:ext>
                </a:extLst>
              </p:cNvPr>
              <p:cNvSpPr txBox="1"/>
              <p:nvPr/>
            </p:nvSpPr>
            <p:spPr>
              <a:xfrm>
                <a:off x="6989862" y="3864221"/>
                <a:ext cx="1938975" cy="40011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𝑝</m:t>
                      </m:r>
                      <m:d>
                        <m:d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𝑜</m:t>
                          </m:r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|</m:t>
                          </m:r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𝐶</m:t>
                          </m:r>
                        </m:e>
                      </m:d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𝜎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(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𝐶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E47D296-8F80-45EE-AB7C-8B2F1431B4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9862" y="3864221"/>
                <a:ext cx="1938975" cy="400110"/>
              </a:xfrm>
              <a:prstGeom prst="rect">
                <a:avLst/>
              </a:prstGeom>
              <a:blipFill>
                <a:blip r:embed="rId8"/>
                <a:stretch>
                  <a:fillRect b="-1470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C5BAC9C-A488-49CE-ADB8-12FED57B2B5E}"/>
                  </a:ext>
                </a:extLst>
              </p:cNvPr>
              <p:cNvSpPr txBox="1"/>
              <p:nvPr/>
            </p:nvSpPr>
            <p:spPr>
              <a:xfrm>
                <a:off x="6989862" y="67166"/>
                <a:ext cx="2132872" cy="40011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𝜎</m:t>
                      </m:r>
                      <m:d>
                        <m:d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∙</m:t>
                          </m:r>
                        </m:e>
                      </m:d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𝑠𝑜𝑓𝑡𝑚𝑎𝑥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C5BAC9C-A488-49CE-ADB8-12FED57B2B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9862" y="67166"/>
                <a:ext cx="2132872" cy="400110"/>
              </a:xfrm>
              <a:prstGeom prst="rect">
                <a:avLst/>
              </a:prstGeom>
              <a:blipFill>
                <a:blip r:embed="rId9"/>
                <a:stretch>
                  <a:fillRect b="-1470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17EA650-8898-4DB9-8042-4DF25993CEE3}"/>
                  </a:ext>
                </a:extLst>
              </p:cNvPr>
              <p:cNvSpPr txBox="1"/>
              <p:nvPr/>
            </p:nvSpPr>
            <p:spPr>
              <a:xfrm>
                <a:off x="2517185" y="4061749"/>
                <a:ext cx="3241298" cy="129291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7000"/>
                  </a:lnSpc>
                  <a:spcBef>
                    <a:spcPts val="0"/>
                  </a:spcBef>
                  <a:spcAft>
                    <a:spcPts val="120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92934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𝐚</m:t>
                      </m:r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92934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=  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92934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kumimoji="0" lang="en-US" sz="2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292934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kumimoji="0" lang="en-US" sz="2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292934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kumimoji="0" lang="en-US" sz="2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292934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kumimoji="0" lang="en-US" sz="2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292934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kumimoji="0" lang="en-US" sz="2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292934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kumimoji="0" lang="en-US" sz="2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C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20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C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kumimoji="0" lang="en-US" sz="2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C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kumimoji="0" lang="en-US" sz="2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C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20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C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kumimoji="0" lang="en-US" sz="2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C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kumimoji="0" lang="en-US" sz="2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C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20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C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kumimoji="0" lang="en-US" sz="2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C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kumimoji="0" lang="en-US" sz="2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292934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kumimoji="0" lang="en-US" sz="2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C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20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C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kumimoji="0" lang="en-US" sz="2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C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kumimoji="0" lang="en-US" sz="2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C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20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C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kumimoji="0" lang="en-US" sz="2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C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kumimoji="0" lang="en-US" sz="2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C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20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C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kumimoji="0" lang="en-US" sz="2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C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92934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17EA650-8898-4DB9-8042-4DF25993CE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7185" y="4061749"/>
                <a:ext cx="3241298" cy="129291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70BC810-0910-45CB-9787-AC25A6A29970}"/>
                  </a:ext>
                </a:extLst>
              </p:cNvPr>
              <p:cNvSpPr txBox="1"/>
              <p:nvPr/>
            </p:nvSpPr>
            <p:spPr>
              <a:xfrm>
                <a:off x="156744" y="3771965"/>
                <a:ext cx="2360441" cy="5425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7000"/>
                  </a:lnSpc>
                  <a:spcBef>
                    <a:spcPts val="0"/>
                  </a:spcBef>
                  <a:spcAft>
                    <a:spcPts val="120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92934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𝑝</m:t>
                      </m:r>
                      <m:d>
                        <m:dPr>
                          <m:ctrlP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kumimoji="0" lang="en-US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𝐀</m:t>
                          </m:r>
                        </m:e>
                      </m:d>
                      <m:r>
                        <a:rPr kumimoji="0" lang="en-US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92934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kumimoji="0" lang="en-US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92934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𝐷𝑖𝑟𝑖𝑐h𝑙𝑒𝑡</m:t>
                      </m:r>
                      <m:r>
                        <a:rPr kumimoji="0" lang="en-US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92934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kumimoji="0" lang="en-US" sz="18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92934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𝐚</m:t>
                      </m:r>
                      <m:r>
                        <a:rPr kumimoji="0" lang="en-US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92934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92934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70BC810-0910-45CB-9787-AC25A6A299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744" y="3771965"/>
                <a:ext cx="2360441" cy="54258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ADAA640-71D6-43EC-9F49-324C43FF572C}"/>
                  </a:ext>
                </a:extLst>
              </p:cNvPr>
              <p:cNvSpPr txBox="1"/>
              <p:nvPr/>
            </p:nvSpPr>
            <p:spPr>
              <a:xfrm>
                <a:off x="6114553" y="1616421"/>
                <a:ext cx="2934031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𝐿𝑎𝑟𝑔𝑒𝑟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𝑚𝑜𝑟𝑒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𝑟𝑒𝑤𝑎𝑟𝑑𝑖𝑛𝑔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ADAA640-71D6-43EC-9F49-324C43FF57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4553" y="1616421"/>
                <a:ext cx="2934031" cy="369332"/>
              </a:xfrm>
              <a:prstGeom prst="rect">
                <a:avLst/>
              </a:prstGeom>
              <a:blipFill>
                <a:blip r:embed="rId12"/>
                <a:stretch>
                  <a:fillRect b="-12698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EEE1527-CFE8-4E13-9956-D8D65D98F57C}"/>
              </a:ext>
            </a:extLst>
          </p:cNvPr>
          <p:cNvCxnSpPr>
            <a:cxnSpLocks/>
            <a:stCxn id="34" idx="2"/>
          </p:cNvCxnSpPr>
          <p:nvPr/>
        </p:nvCxnSpPr>
        <p:spPr>
          <a:xfrm flipH="1">
            <a:off x="7116419" y="1985753"/>
            <a:ext cx="465150" cy="860814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C3339849-D3B4-4651-8196-DD23001FA14A}"/>
                  </a:ext>
                </a:extLst>
              </p:cNvPr>
              <p:cNvSpPr txBox="1"/>
              <p:nvPr/>
            </p:nvSpPr>
            <p:spPr>
              <a:xfrm>
                <a:off x="6796310" y="4437738"/>
                <a:ext cx="2279096" cy="6399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𝐻𝑖𝑔h𝑒𝑟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"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𝑝𝑟𝑜𝑏𝑎𝑏𝑖𝑙𝑖𝑡𝑦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"=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𝑚𝑜𝑟𝑒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𝑟𝑒𝑤𝑎𝑟𝑑𝑖𝑛𝑔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C3339849-D3B4-4651-8196-DD23001FA1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6310" y="4437738"/>
                <a:ext cx="2279096" cy="639983"/>
              </a:xfrm>
              <a:prstGeom prst="rect">
                <a:avLst/>
              </a:prstGeom>
              <a:blipFill>
                <a:blip r:embed="rId13"/>
                <a:stretch>
                  <a:fillRect l="-802" r="-2406" b="-76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85019544-8C64-45A0-94FA-871491027D03}"/>
                  </a:ext>
                </a:extLst>
              </p:cNvPr>
              <p:cNvSpPr txBox="1"/>
              <p:nvPr/>
            </p:nvSpPr>
            <p:spPr>
              <a:xfrm>
                <a:off x="5746659" y="5523854"/>
                <a:ext cx="337607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𝑎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kumimoji="0" lang="en-US" sz="1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"</m:t>
                      </m:r>
                      <m:r>
                        <m:rPr>
                          <m:nor/>
                        </m:rPr>
                        <a:rPr kumimoji="0" lang="en-US" sz="1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concentration</m:t>
                      </m:r>
                      <m:r>
                        <m:rPr>
                          <m:nor/>
                        </m:rPr>
                        <a:rPr kumimoji="0" lang="en-US" sz="1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kumimoji="0" lang="en-US" sz="1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parameters</m:t>
                      </m:r>
                      <m:r>
                        <m:rPr>
                          <m:nor/>
                        </m:rPr>
                        <a:rPr kumimoji="0" lang="en-US" sz="1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"</m:t>
                      </m:r>
                    </m:oMath>
                  </m:oMathPara>
                </a14:m>
                <a:endParaRPr kumimoji="0" lang="en-US" sz="1800" b="0" i="1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85019544-8C64-45A0-94FA-871491027D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6659" y="5523854"/>
                <a:ext cx="3376075" cy="369332"/>
              </a:xfrm>
              <a:prstGeom prst="rect">
                <a:avLst/>
              </a:prstGeom>
              <a:blipFill>
                <a:blip r:embed="rId14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TextBox 47">
            <a:extLst>
              <a:ext uri="{FF2B5EF4-FFF2-40B4-BE49-F238E27FC236}">
                <a16:creationId xmlns:a16="http://schemas.microsoft.com/office/drawing/2014/main" id="{D58DD3E4-365B-46C8-9095-2A76C34194AC}"/>
              </a:ext>
            </a:extLst>
          </p:cNvPr>
          <p:cNvSpPr txBox="1"/>
          <p:nvPr/>
        </p:nvSpPr>
        <p:spPr>
          <a:xfrm>
            <a:off x="6114553" y="6005665"/>
            <a:ext cx="29608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Count how many times you won/lost after each choice</a:t>
            </a:r>
          </a:p>
        </p:txBody>
      </p:sp>
    </p:spTree>
    <p:extLst>
      <p:ext uri="{BB962C8B-B14F-4D97-AF65-F5344CB8AC3E}">
        <p14:creationId xmlns:p14="http://schemas.microsoft.com/office/powerpoint/2010/main" val="2598052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7" grpId="0"/>
      <p:bldP spid="20" grpId="0" animBg="1"/>
      <p:bldP spid="21" grpId="0" animBg="1"/>
      <p:bldP spid="25" grpId="0" animBg="1"/>
      <p:bldP spid="27" grpId="0"/>
      <p:bldP spid="34" grpId="0" animBg="1"/>
      <p:bldP spid="45" grpId="0"/>
      <p:bldP spid="46" grpId="0"/>
      <p:bldP spid="4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4499E-EBB3-4045-A175-0834B1978B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001" y="317499"/>
            <a:ext cx="8229600" cy="990600"/>
          </a:xfrm>
        </p:spPr>
        <p:txBody>
          <a:bodyPr/>
          <a:lstStyle/>
          <a:p>
            <a:r>
              <a:rPr lang="en-US" dirty="0"/>
              <a:t>Learning Reward probabilities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B1CA704-0C93-44D0-8A9C-7B4B8197A1F3}"/>
                  </a:ext>
                </a:extLst>
              </p:cNvPr>
              <p:cNvSpPr txBox="1"/>
              <p:nvPr/>
            </p:nvSpPr>
            <p:spPr>
              <a:xfrm>
                <a:off x="206736" y="2534101"/>
                <a:ext cx="5675196" cy="9727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92934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𝐀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92934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US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92934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𝑝</m:t>
                      </m:r>
                      <m:d>
                        <m:dPr>
                          <m:ctrlP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83696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kumimoji="0" 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836967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92934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𝑜</m:t>
                              </m:r>
                            </m:e>
                            <m:sub>
                              <m:r>
                                <a:rPr kumimoji="0" 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92934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𝑡</m:t>
                              </m:r>
                            </m:sub>
                            <m:sup>
                              <m:r>
                                <a:rPr kumimoji="0" 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92934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𝑟𝑒𝑤𝑎𝑟𝑑</m:t>
                              </m:r>
                            </m:sup>
                          </m:sSubSup>
                        </m:e>
                        <m:e>
                          <m:sSubSup>
                            <m:sSubSupPr>
                              <m:ctrlPr>
                                <a:rPr kumimoji="0" 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836967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92934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0" 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92934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𝑡</m:t>
                              </m:r>
                            </m:sub>
                            <m:sup>
                              <m:r>
                                <a:rPr kumimoji="0" 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92934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𝑐h𝑜𝑖𝑐𝑒</m:t>
                              </m:r>
                            </m:sup>
                          </m:sSubSup>
                        </m:e>
                      </m:d>
                      <m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92934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  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83696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kumimoji="0" 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836967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mPr>
                            <m:mr>
                              <m:e>
                                <m:r>
                                  <a:rPr kumimoji="0" lang="en-US" sz="1800" b="0" i="0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292934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kumimoji="0" lang="en-US" sz="1800" b="0" i="0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292934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kumimoji="0" lang="en-US" sz="1800" b="0" i="0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292934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kumimoji="0" lang="en-US" sz="1800" b="0" i="0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292934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kumimoji="0" lang="en-US" sz="1800" b="0" i="0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292934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kumimoji="0" lang="en-US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836967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292934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kumimoji="0" lang="en-US" sz="1800" b="0" i="0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292934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kumimoji="0" lang="en-US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836967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292934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kumimoji="0" lang="en-US" sz="1800" b="0" i="0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292934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kumimoji="0" lang="en-US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836967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292934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kumimoji="0" lang="en-US" sz="1800" b="0" i="0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292934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kumimoji="0" lang="en-US" sz="1800" b="0" i="0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292934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kumimoji="0" lang="en-US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836967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800" b="0" i="0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292934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1−</m:t>
                                    </m:r>
                                    <m:r>
                                      <a:rPr kumimoji="0" lang="en-US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292934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kumimoji="0" lang="en-US" sz="1800" b="0" i="0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292934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kumimoji="0" lang="en-US" sz="1800" b="0" i="0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292934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1−</m:t>
                                </m:r>
                                <m:sSub>
                                  <m:sSubPr>
                                    <m:ctrlPr>
                                      <a:rPr kumimoji="0" lang="en-US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836967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292934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kumimoji="0" lang="en-US" sz="1800" b="0" i="0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292934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kumimoji="0" lang="en-US" sz="1800" b="0" i="0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292934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1−</m:t>
                                </m:r>
                                <m:sSub>
                                  <m:sSubPr>
                                    <m:ctrlPr>
                                      <a:rPr kumimoji="0" lang="en-US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836967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292934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kumimoji="0" lang="en-US" sz="1800" b="0" i="0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292934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9293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B1CA704-0C93-44D0-8A9C-7B4B8197A1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736" y="2534101"/>
                <a:ext cx="5675196" cy="97270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CABC047-4292-4C5E-B84C-45B609730E36}"/>
                  </a:ext>
                </a:extLst>
              </p:cNvPr>
              <p:cNvSpPr txBox="1"/>
              <p:nvPr/>
            </p:nvSpPr>
            <p:spPr>
              <a:xfrm>
                <a:off x="597367" y="1905219"/>
                <a:ext cx="3742844" cy="3824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83696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𝑠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b>
                        <m:sup>
                          <m: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𝑐h𝑜𝑖𝑐𝑒</m:t>
                          </m:r>
                        </m:sup>
                      </m:sSubSup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92934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9293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CABC047-4292-4C5E-B84C-45B609730E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367" y="1905219"/>
                <a:ext cx="3742844" cy="382412"/>
              </a:xfrm>
              <a:prstGeom prst="rect">
                <a:avLst/>
              </a:prstGeom>
              <a:blipFill>
                <a:blip r:embed="rId3"/>
                <a:stretch>
                  <a:fillRect b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E817DAE2-5A51-403E-ADCE-8229829E70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0056" y="1335821"/>
            <a:ext cx="2812833" cy="117442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8BC2D0E-84C7-4834-A7A9-61F0A91D96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3515" y="2543598"/>
            <a:ext cx="755824" cy="87546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DE07CF6-548B-4497-8F40-657FB5F61F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47512" y="2521456"/>
            <a:ext cx="1939288" cy="91974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2EF8352-C7BE-4939-ADE2-89F93413263A}"/>
                  </a:ext>
                </a:extLst>
              </p:cNvPr>
              <p:cNvSpPr txBox="1"/>
              <p:nvPr/>
            </p:nvSpPr>
            <p:spPr>
              <a:xfrm>
                <a:off x="5729287" y="3872563"/>
                <a:ext cx="910052" cy="37837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83696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𝑜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b>
                        <m:sup>
                          <m: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𝑟𝑒𝑤𝑎𝑟𝑑</m:t>
                          </m:r>
                        </m:sup>
                      </m:sSubSup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9293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2EF8352-C7BE-4939-ADE2-89F9341326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9287" y="3872563"/>
                <a:ext cx="910052" cy="378373"/>
              </a:xfrm>
              <a:prstGeom prst="rect">
                <a:avLst/>
              </a:prstGeom>
              <a:blipFill>
                <a:blip r:embed="rId7"/>
                <a:stretch>
                  <a:fillRect b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7660B00-78EE-4A70-AE9D-4F28F9D2A5C4}"/>
              </a:ext>
            </a:extLst>
          </p:cNvPr>
          <p:cNvCxnSpPr>
            <a:stCxn id="17" idx="0"/>
          </p:cNvCxnSpPr>
          <p:nvPr/>
        </p:nvCxnSpPr>
        <p:spPr>
          <a:xfrm flipV="1">
            <a:off x="6184313" y="3530655"/>
            <a:ext cx="9753" cy="341908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C5BAC9C-A488-49CE-ADB8-12FED57B2B5E}"/>
                  </a:ext>
                </a:extLst>
              </p:cNvPr>
              <p:cNvSpPr txBox="1"/>
              <p:nvPr/>
            </p:nvSpPr>
            <p:spPr>
              <a:xfrm>
                <a:off x="6989862" y="67166"/>
                <a:ext cx="2132872" cy="40011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𝜎</m:t>
                      </m:r>
                      <m:d>
                        <m:d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∙</m:t>
                          </m:r>
                        </m:e>
                      </m:d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𝑠𝑜𝑓𝑡𝑚𝑎𝑥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C5BAC9C-A488-49CE-ADB8-12FED57B2B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9862" y="67166"/>
                <a:ext cx="2132872" cy="400110"/>
              </a:xfrm>
              <a:prstGeom prst="rect">
                <a:avLst/>
              </a:prstGeom>
              <a:blipFill>
                <a:blip r:embed="rId8"/>
                <a:stretch>
                  <a:fillRect b="-1470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ADAA640-71D6-43EC-9F49-324C43FF572C}"/>
                  </a:ext>
                </a:extLst>
              </p:cNvPr>
              <p:cNvSpPr txBox="1"/>
              <p:nvPr/>
            </p:nvSpPr>
            <p:spPr>
              <a:xfrm>
                <a:off x="6114553" y="1616421"/>
                <a:ext cx="2934031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𝐿𝑎𝑟𝑔𝑒𝑟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𝑚𝑜𝑟𝑒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𝑟𝑒𝑤𝑎𝑟𝑑𝑖𝑛𝑔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ADAA640-71D6-43EC-9F49-324C43FF57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4553" y="1616421"/>
                <a:ext cx="2934031" cy="369332"/>
              </a:xfrm>
              <a:prstGeom prst="rect">
                <a:avLst/>
              </a:prstGeom>
              <a:blipFill>
                <a:blip r:embed="rId9"/>
                <a:stretch>
                  <a:fillRect b="-12698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EEE1527-CFE8-4E13-9956-D8D65D98F57C}"/>
              </a:ext>
            </a:extLst>
          </p:cNvPr>
          <p:cNvCxnSpPr>
            <a:cxnSpLocks/>
            <a:stCxn id="34" idx="2"/>
          </p:cNvCxnSpPr>
          <p:nvPr/>
        </p:nvCxnSpPr>
        <p:spPr>
          <a:xfrm flipH="1">
            <a:off x="7116419" y="1985753"/>
            <a:ext cx="465150" cy="860814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BB98ADC-CD7D-4EE7-9225-025CEEDFCA73}"/>
                  </a:ext>
                </a:extLst>
              </p:cNvPr>
              <p:cNvSpPr txBox="1"/>
              <p:nvPr/>
            </p:nvSpPr>
            <p:spPr>
              <a:xfrm>
                <a:off x="2808984" y="4104704"/>
                <a:ext cx="2628504" cy="111710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7000"/>
                  </a:lnSpc>
                  <a:spcBef>
                    <a:spcPts val="0"/>
                  </a:spcBef>
                  <a:spcAft>
                    <a:spcPts val="120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92934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𝐚</m:t>
                      </m:r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92934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=  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92934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kumimoji="0" lang="en-US" sz="2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292934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kumimoji="0" lang="en-US" sz="2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292934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kumimoji="0" lang="en-US" sz="2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292934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kumimoji="0" lang="en-US" sz="2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292934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kumimoji="0" lang="en-US" sz="2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292934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C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10</m:t>
                                </m:r>
                              </m:e>
                              <m:e>
                                <m: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C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C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3</m:t>
                                </m:r>
                              </m:e>
                            </m:mr>
                            <m:mr>
                              <m:e>
                                <m:r>
                                  <a:rPr kumimoji="0" lang="en-US" sz="2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292934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C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10</m:t>
                                </m:r>
                              </m:e>
                              <m:e>
                                <m: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C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C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92934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BB98ADC-CD7D-4EE7-9225-025CEEDFCA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8984" y="4104704"/>
                <a:ext cx="2628504" cy="111710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78EEBE13-B57D-441B-9153-00385DD01355}"/>
                  </a:ext>
                </a:extLst>
              </p:cNvPr>
              <p:cNvSpPr txBox="1"/>
              <p:nvPr/>
            </p:nvSpPr>
            <p:spPr>
              <a:xfrm>
                <a:off x="298246" y="5450876"/>
                <a:ext cx="5492176" cy="8887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92934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𝑝</m:t>
                      </m:r>
                      <m:d>
                        <m:d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92934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92934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𝑜</m:t>
                              </m:r>
                            </m:e>
                            <m:sub>
                              <m: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92934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𝑟𝑒𝑤𝑎𝑟𝑑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92934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92934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92934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𝑐h𝑜𝑖𝑐𝑒</m:t>
                              </m:r>
                            </m:sub>
                          </m:sSub>
                        </m:e>
                      </m:d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92934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92934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𝜎</m:t>
                      </m:r>
                      <m:d>
                        <m:dPr>
                          <m:ctrlP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𝒂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kumimoji="0" 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92934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kumimoji="0" lang="en-US" sz="1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292934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kumimoji="0" lang="en-US" sz="1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292934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kumimoji="0" lang="en-US" sz="1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292934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kumimoji="0" lang="en-US" sz="1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292934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kumimoji="0" lang="en-US" sz="1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292934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kumimoji="0" lang="en-US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C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.5</m:t>
                                </m:r>
                              </m:e>
                              <m:e>
                                <m:r>
                                  <a:rPr kumimoji="0" lang="en-US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C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.5</m:t>
                                </m:r>
                              </m:e>
                              <m:e>
                                <m:r>
                                  <a:rPr kumimoji="0" lang="en-US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C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.75</m:t>
                                </m:r>
                              </m:e>
                            </m:mr>
                            <m:mr>
                              <m:e>
                                <m:r>
                                  <a:rPr kumimoji="0" lang="en-US" sz="1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292934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kumimoji="0" lang="en-US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C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.5</m:t>
                                </m:r>
                              </m:e>
                              <m:e>
                                <m:r>
                                  <a:rPr kumimoji="0" lang="en-US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C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.5</m:t>
                                </m:r>
                              </m:e>
                              <m:e>
                                <m:r>
                                  <a:rPr kumimoji="0" lang="en-US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C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.25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9293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78EEBE13-B57D-441B-9153-00385DD013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246" y="5450876"/>
                <a:ext cx="5492176" cy="88876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4506910-F7DA-4FF5-AC94-EF896560B56A}"/>
                  </a:ext>
                </a:extLst>
              </p:cNvPr>
              <p:cNvSpPr txBox="1"/>
              <p:nvPr/>
            </p:nvSpPr>
            <p:spPr>
              <a:xfrm>
                <a:off x="156744" y="3771965"/>
                <a:ext cx="2360441" cy="5425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7000"/>
                  </a:lnSpc>
                  <a:spcBef>
                    <a:spcPts val="0"/>
                  </a:spcBef>
                  <a:spcAft>
                    <a:spcPts val="120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92934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𝑝</m:t>
                      </m:r>
                      <m:d>
                        <m:dPr>
                          <m:ctrlP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kumimoji="0" lang="en-US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𝐀</m:t>
                          </m:r>
                        </m:e>
                      </m:d>
                      <m:r>
                        <a:rPr kumimoji="0" lang="en-US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92934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kumimoji="0" lang="en-US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92934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𝐷𝑖𝑟𝑖𝑐h𝑙𝑒𝑡</m:t>
                      </m:r>
                      <m:r>
                        <a:rPr kumimoji="0" lang="en-US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92934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kumimoji="0" lang="en-US" sz="18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92934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𝐚</m:t>
                      </m:r>
                      <m:r>
                        <a:rPr kumimoji="0" lang="en-US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92934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92934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4506910-F7DA-4FF5-AC94-EF896560B5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744" y="3771965"/>
                <a:ext cx="2360441" cy="54258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9BF5B7E-727A-4898-96EC-4601F92900E4}"/>
                  </a:ext>
                </a:extLst>
              </p:cNvPr>
              <p:cNvSpPr txBox="1"/>
              <p:nvPr/>
            </p:nvSpPr>
            <p:spPr>
              <a:xfrm>
                <a:off x="6989862" y="3864221"/>
                <a:ext cx="1938975" cy="40011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𝑝</m:t>
                      </m:r>
                      <m:d>
                        <m:d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𝑜</m:t>
                          </m:r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|</m:t>
                          </m:r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𝐶</m:t>
                          </m:r>
                        </m:e>
                      </m:d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𝜎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(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𝐶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9BF5B7E-727A-4898-96EC-4601F92900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9862" y="3864221"/>
                <a:ext cx="1938975" cy="400110"/>
              </a:xfrm>
              <a:prstGeom prst="rect">
                <a:avLst/>
              </a:prstGeom>
              <a:blipFill>
                <a:blip r:embed="rId13"/>
                <a:stretch>
                  <a:fillRect b="-1470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951F530-1E28-414F-8679-A0CBDA658B2B}"/>
                  </a:ext>
                </a:extLst>
              </p:cNvPr>
              <p:cNvSpPr txBox="1"/>
              <p:nvPr/>
            </p:nvSpPr>
            <p:spPr>
              <a:xfrm>
                <a:off x="6796310" y="4437738"/>
                <a:ext cx="2279096" cy="6399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𝐻𝑖𝑔h𝑒𝑟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"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𝑝𝑟𝑜𝑏𝑎𝑏𝑖𝑙𝑖𝑡𝑦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"=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𝑚𝑜𝑟𝑒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𝑟𝑒𝑤𝑎𝑟𝑑𝑖𝑛𝑔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951F530-1E28-414F-8679-A0CBDA658B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6310" y="4437738"/>
                <a:ext cx="2279096" cy="639983"/>
              </a:xfrm>
              <a:prstGeom prst="rect">
                <a:avLst/>
              </a:prstGeom>
              <a:blipFill>
                <a:blip r:embed="rId14"/>
                <a:stretch>
                  <a:fillRect l="-802" r="-2406" b="-76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1B53BB1-F949-46EE-BF83-514A404C1109}"/>
                  </a:ext>
                </a:extLst>
              </p:cNvPr>
              <p:cNvSpPr txBox="1"/>
              <p:nvPr/>
            </p:nvSpPr>
            <p:spPr>
              <a:xfrm>
                <a:off x="5746659" y="5523854"/>
                <a:ext cx="337607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𝑎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kumimoji="0" lang="en-US" sz="1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"</m:t>
                      </m:r>
                      <m:r>
                        <m:rPr>
                          <m:nor/>
                        </m:rPr>
                        <a:rPr kumimoji="0" lang="en-US" sz="1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concentration</m:t>
                      </m:r>
                      <m:r>
                        <m:rPr>
                          <m:nor/>
                        </m:rPr>
                        <a:rPr kumimoji="0" lang="en-US" sz="1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kumimoji="0" lang="en-US" sz="1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parameters</m:t>
                      </m:r>
                      <m:r>
                        <m:rPr>
                          <m:nor/>
                        </m:rPr>
                        <a:rPr kumimoji="0" lang="en-US" sz="1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"</m:t>
                      </m:r>
                    </m:oMath>
                  </m:oMathPara>
                </a14:m>
                <a:endParaRPr kumimoji="0" lang="en-US" sz="1800" b="0" i="1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1B53BB1-F949-46EE-BF83-514A404C11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6659" y="5523854"/>
                <a:ext cx="3376075" cy="369332"/>
              </a:xfrm>
              <a:prstGeom prst="rect">
                <a:avLst/>
              </a:prstGeom>
              <a:blipFill>
                <a:blip r:embed="rId15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D7CCD48E-F260-4394-82AE-43E7EBBC6E92}"/>
              </a:ext>
            </a:extLst>
          </p:cNvPr>
          <p:cNvSpPr txBox="1"/>
          <p:nvPr/>
        </p:nvSpPr>
        <p:spPr>
          <a:xfrm>
            <a:off x="6114553" y="6005665"/>
            <a:ext cx="29608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Count how many times you won/lost after each choice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26FEC84-F030-4567-AF74-337393828F7B}"/>
              </a:ext>
            </a:extLst>
          </p:cNvPr>
          <p:cNvSpPr txBox="1"/>
          <p:nvPr/>
        </p:nvSpPr>
        <p:spPr>
          <a:xfrm>
            <a:off x="3948023" y="3732715"/>
            <a:ext cx="13359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“Counts”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292934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86177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3" grpId="0"/>
      <p:bldP spid="3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108FADAF-D7A1-4A67-A883-0DE5BAFF94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820" t="61289" r="5447" b="12166"/>
          <a:stretch/>
        </p:blipFill>
        <p:spPr>
          <a:xfrm>
            <a:off x="286364" y="2480807"/>
            <a:ext cx="8327922" cy="3050043"/>
          </a:xfrm>
          <a:prstGeom prst="rect">
            <a:avLst/>
          </a:prstGeom>
          <a:ln>
            <a:noFill/>
          </a:ln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128BEE2-A05F-4522-B86F-643EB0F5E1F4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4697038" y="3287896"/>
            <a:ext cx="1044892" cy="110908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1E75EA1-512B-41BD-969E-7E9A7B939659}"/>
              </a:ext>
            </a:extLst>
          </p:cNvPr>
          <p:cNvSpPr txBox="1"/>
          <p:nvPr/>
        </p:nvSpPr>
        <p:spPr>
          <a:xfrm>
            <a:off x="5741930" y="2964730"/>
            <a:ext cx="2365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Choose #2 and observe a win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205BAFB-AF26-4A7F-8019-F5EADAB8CC80}"/>
              </a:ext>
            </a:extLst>
          </p:cNvPr>
          <p:cNvSpPr txBox="1"/>
          <p:nvPr/>
        </p:nvSpPr>
        <p:spPr>
          <a:xfrm>
            <a:off x="4001392" y="2816588"/>
            <a:ext cx="15190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Reward probability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5CF1C31-9FD5-4FB1-9D71-BE2534F07FC7}"/>
              </a:ext>
            </a:extLst>
          </p:cNvPr>
          <p:cNvSpPr/>
          <p:nvPr/>
        </p:nvSpPr>
        <p:spPr>
          <a:xfrm>
            <a:off x="1115985" y="4285321"/>
            <a:ext cx="2346037" cy="10919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.2     .2     .2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.2     .2     .2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A1D8359-A580-4716-8717-720AD86337F2}"/>
              </a:ext>
            </a:extLst>
          </p:cNvPr>
          <p:cNvSpPr/>
          <p:nvPr/>
        </p:nvSpPr>
        <p:spPr>
          <a:xfrm>
            <a:off x="1115985" y="4283581"/>
            <a:ext cx="2346037" cy="10919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.2     1.2   .2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.2     .2     .2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764394-D8CF-492E-8E94-62DDF197BA63}"/>
              </a:ext>
            </a:extLst>
          </p:cNvPr>
          <p:cNvSpPr/>
          <p:nvPr/>
        </p:nvSpPr>
        <p:spPr>
          <a:xfrm>
            <a:off x="1115985" y="4283581"/>
            <a:ext cx="2346037" cy="10919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.2     .7     .2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.2     .2     .2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7CF1149-2D90-434B-9D2B-DA6FF6E45E2C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2743200" y="3139754"/>
            <a:ext cx="1258192" cy="114382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730C97EF-AF41-4B4C-AD46-B0D7E9095119}"/>
                  </a:ext>
                </a:extLst>
              </p:cNvPr>
              <p:cNvSpPr/>
              <p:nvPr/>
            </p:nvSpPr>
            <p:spPr>
              <a:xfrm>
                <a:off x="7465704" y="1694892"/>
                <a:ext cx="1360244" cy="707886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wrap="non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l-GR" sz="4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𝜂</m:t>
                    </m:r>
                  </m:oMath>
                </a14:m>
                <a:r>
                  <a:rPr kumimoji="0" lang="en-US" sz="40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  <a:cs typeface="+mn-cs"/>
                  </a:rPr>
                  <a:t> = 1</a:t>
                </a: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730C97EF-AF41-4B4C-AD46-B0D7E90951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5704" y="1694892"/>
                <a:ext cx="1360244" cy="707886"/>
              </a:xfrm>
              <a:prstGeom prst="rect">
                <a:avLst/>
              </a:prstGeom>
              <a:blipFill>
                <a:blip r:embed="rId3"/>
                <a:stretch>
                  <a:fillRect t="-14407" r="-14222" b="-3474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4B77417F-4368-4B35-B4F6-8C80489C4F21}"/>
                  </a:ext>
                </a:extLst>
              </p:cNvPr>
              <p:cNvSpPr/>
              <p:nvPr/>
            </p:nvSpPr>
            <p:spPr>
              <a:xfrm>
                <a:off x="7354621" y="1694892"/>
                <a:ext cx="1466042" cy="70788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l-GR" sz="4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𝜂</m:t>
                    </m:r>
                  </m:oMath>
                </a14:m>
                <a:r>
                  <a:rPr kumimoji="0" lang="en-US" sz="40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  <a:cs typeface="+mn-cs"/>
                  </a:rPr>
                  <a:t> = .5</a:t>
                </a: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4B77417F-4368-4B35-B4F6-8C80489C4F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4621" y="1694892"/>
                <a:ext cx="1466042" cy="707886"/>
              </a:xfrm>
              <a:prstGeom prst="rect">
                <a:avLst/>
              </a:prstGeom>
              <a:blipFill>
                <a:blip r:embed="rId4"/>
                <a:stretch>
                  <a:fillRect t="-14407" r="-13169" b="-3474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ectangle 22">
            <a:extLst>
              <a:ext uri="{FF2B5EF4-FFF2-40B4-BE49-F238E27FC236}">
                <a16:creationId xmlns:a16="http://schemas.microsoft.com/office/drawing/2014/main" id="{994FFFF9-E231-4CEF-A682-435402A457B2}"/>
              </a:ext>
            </a:extLst>
          </p:cNvPr>
          <p:cNvSpPr/>
          <p:nvPr/>
        </p:nvSpPr>
        <p:spPr>
          <a:xfrm>
            <a:off x="1115986" y="4283581"/>
            <a:ext cx="2346037" cy="10919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5      5     5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5      5     5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74F093C-C2F6-4CAE-BA52-F7CCB39A0D63}"/>
              </a:ext>
            </a:extLst>
          </p:cNvPr>
          <p:cNvSpPr/>
          <p:nvPr/>
        </p:nvSpPr>
        <p:spPr>
          <a:xfrm>
            <a:off x="1115986" y="4283581"/>
            <a:ext cx="2346037" cy="10919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5     5.5   5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5      5     5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252E6E2-13C4-4901-A5F4-F1669C83BCF3}"/>
              </a:ext>
            </a:extLst>
          </p:cNvPr>
          <p:cNvSpPr/>
          <p:nvPr/>
        </p:nvSpPr>
        <p:spPr>
          <a:xfrm>
            <a:off x="6798365" y="4214191"/>
            <a:ext cx="2027583" cy="93030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81C9DD6-B2B9-4DE4-B187-3A66311C5349}"/>
                  </a:ext>
                </a:extLst>
              </p:cNvPr>
              <p:cNvSpPr txBox="1"/>
              <p:nvPr/>
            </p:nvSpPr>
            <p:spPr>
              <a:xfrm>
                <a:off x="460190" y="1756899"/>
                <a:ext cx="3657625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4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92934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𝐚</m:t>
                      </m:r>
                      <m:r>
                        <a:rPr kumimoji="0" lang="en-US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92934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92934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92934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𝑝</m:t>
                      </m:r>
                      <m:d>
                        <m:dPr>
                          <m:ctrlP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en-US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92934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en-US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92934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𝑜</m:t>
                              </m:r>
                            </m:e>
                            <m:sub>
                              <m:r>
                                <a:rPr kumimoji="0" lang="en-US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92934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𝑟𝑒𝑤𝑎𝑟𝑑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kumimoji="0" lang="en-US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92934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en-US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92934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0" lang="en-US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92934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𝑐h𝑜𝑖𝑐𝑒</m:t>
                              </m:r>
                            </m:sub>
                          </m:sSub>
                        </m:e>
                      </m:d>
                      <m:r>
                        <a:rPr kumimoji="0" lang="en-US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92934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 </m:t>
                      </m:r>
                    </m:oMath>
                  </m:oMathPara>
                </a14:m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29293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81C9DD6-B2B9-4DE4-B187-3A66311C53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190" y="1756899"/>
                <a:ext cx="3657625" cy="461665"/>
              </a:xfrm>
              <a:prstGeom prst="rect">
                <a:avLst/>
              </a:prstGeom>
              <a:blipFill>
                <a:blip r:embed="rId5"/>
                <a:stretch>
                  <a:fillRect b="-1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itle 1">
            <a:extLst>
              <a:ext uri="{FF2B5EF4-FFF2-40B4-BE49-F238E27FC236}">
                <a16:creationId xmlns:a16="http://schemas.microsoft.com/office/drawing/2014/main" id="{958023B0-4D27-429F-9588-66DD31A28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001" y="317499"/>
            <a:ext cx="8229600" cy="990600"/>
          </a:xfrm>
        </p:spPr>
        <p:txBody>
          <a:bodyPr/>
          <a:lstStyle/>
          <a:p>
            <a:r>
              <a:rPr lang="en-US" dirty="0"/>
              <a:t>Learning Reward probabilities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98C6CCA-61BB-4C3F-B877-4A330C850131}"/>
                  </a:ext>
                </a:extLst>
              </p:cNvPr>
              <p:cNvSpPr txBox="1"/>
              <p:nvPr/>
            </p:nvSpPr>
            <p:spPr>
              <a:xfrm>
                <a:off x="2147684" y="5632520"/>
                <a:ext cx="4599828" cy="76450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83696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1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𝐚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𝑡𝑟𝑖𝑎𝑙</m:t>
                          </m:r>
                        </m:sub>
                      </m:sSub>
                      <m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92934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 </m:t>
                      </m:r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83696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1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𝐚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𝑡𝑟𝑖𝑎𝑙</m:t>
                          </m:r>
                          <m:r>
                            <a:rPr kumimoji="0" 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−1</m:t>
                          </m:r>
                        </m:sub>
                      </m:sSub>
                      <m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92934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 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𝜂</m:t>
                      </m:r>
                      <m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92934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×</m:t>
                      </m:r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naryPr>
                        <m:sub>
                          <m: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𝜏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kumimoji="0" 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836967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92934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𝑜</m:t>
                              </m:r>
                            </m:e>
                            <m:sub>
                              <m:r>
                                <a:rPr kumimoji="0" 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92934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𝑡</m:t>
                              </m:r>
                            </m:sub>
                          </m:sSub>
                          <m:r>
                            <a:rPr kumimoji="0" 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⊗ </m:t>
                          </m:r>
                          <m:sSub>
                            <m:sSubPr>
                              <m:ctrlPr>
                                <a:rPr kumimoji="0" 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836967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18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92934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𝒔</m:t>
                              </m:r>
                            </m:e>
                            <m:sub>
                              <m:r>
                                <a:rPr kumimoji="0" 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92934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𝑡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9293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98C6CCA-61BB-4C3F-B877-4A330C8501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7684" y="5632520"/>
                <a:ext cx="4599828" cy="76450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4017490-B9DF-4E9C-94D1-11912F219590}"/>
                  </a:ext>
                </a:extLst>
              </p:cNvPr>
              <p:cNvSpPr txBox="1"/>
              <p:nvPr/>
            </p:nvSpPr>
            <p:spPr>
              <a:xfrm>
                <a:off x="3704785" y="6478493"/>
                <a:ext cx="1950777" cy="2842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𝐿𝑒𝑎𝑟𝑛𝑖𝑛𝑔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𝑅𝑎𝑡𝑒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4017490-B9DF-4E9C-94D1-11912F2195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4785" y="6478493"/>
                <a:ext cx="1950777" cy="284277"/>
              </a:xfrm>
              <a:prstGeom prst="rect">
                <a:avLst/>
              </a:prstGeom>
              <a:blipFill>
                <a:blip r:embed="rId7"/>
                <a:stretch>
                  <a:fillRect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25227FE-3FAA-498C-9831-DC778B7CCD2F}"/>
              </a:ext>
            </a:extLst>
          </p:cNvPr>
          <p:cNvCxnSpPr>
            <a:stCxn id="25" idx="0"/>
          </p:cNvCxnSpPr>
          <p:nvPr/>
        </p:nvCxnSpPr>
        <p:spPr>
          <a:xfrm flipV="1">
            <a:off x="4680174" y="6143731"/>
            <a:ext cx="9752" cy="334762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1723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4" grpId="0" animBg="1"/>
      <p:bldP spid="15" grpId="0" animBg="1"/>
      <p:bldP spid="16" grpId="0" animBg="1"/>
      <p:bldP spid="17" grpId="0" animBg="1"/>
      <p:bldP spid="18" grpId="0" animBg="1"/>
      <p:bldP spid="23" grpId="0" animBg="1"/>
      <p:bldP spid="24" grpId="0" animBg="1"/>
      <p:bldP spid="22" grpId="0" animBg="1"/>
      <p:bldP spid="2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108FADAF-D7A1-4A67-A883-0DE5BAFF94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820" t="61289" r="5447" b="12621"/>
          <a:stretch/>
        </p:blipFill>
        <p:spPr>
          <a:xfrm>
            <a:off x="286364" y="2480807"/>
            <a:ext cx="8327922" cy="2997743"/>
          </a:xfrm>
          <a:prstGeom prst="rect">
            <a:avLst/>
          </a:prstGeom>
          <a:ln>
            <a:noFill/>
          </a:ln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128BEE2-A05F-4522-B86F-643EB0F5E1F4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4697038" y="3287896"/>
            <a:ext cx="1044892" cy="110908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1E75EA1-512B-41BD-969E-7E9A7B939659}"/>
              </a:ext>
            </a:extLst>
          </p:cNvPr>
          <p:cNvSpPr txBox="1"/>
          <p:nvPr/>
        </p:nvSpPr>
        <p:spPr>
          <a:xfrm>
            <a:off x="5741930" y="2964730"/>
            <a:ext cx="2365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Choose #2 and observe a win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205BAFB-AF26-4A7F-8019-F5EADAB8CC80}"/>
              </a:ext>
            </a:extLst>
          </p:cNvPr>
          <p:cNvSpPr txBox="1"/>
          <p:nvPr/>
        </p:nvSpPr>
        <p:spPr>
          <a:xfrm>
            <a:off x="4001392" y="2816588"/>
            <a:ext cx="15190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Reward probability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5CF1C31-9FD5-4FB1-9D71-BE2534F07FC7}"/>
              </a:ext>
            </a:extLst>
          </p:cNvPr>
          <p:cNvSpPr/>
          <p:nvPr/>
        </p:nvSpPr>
        <p:spPr>
          <a:xfrm>
            <a:off x="1115985" y="4285321"/>
            <a:ext cx="2346037" cy="10919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.2     .2     .2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.2     .2     .2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A1D8359-A580-4716-8717-720AD86337F2}"/>
              </a:ext>
            </a:extLst>
          </p:cNvPr>
          <p:cNvSpPr/>
          <p:nvPr/>
        </p:nvSpPr>
        <p:spPr>
          <a:xfrm>
            <a:off x="1115985" y="4283581"/>
            <a:ext cx="2346037" cy="10919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.2     1.2   .2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.2     .2     .2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764394-D8CF-492E-8E94-62DDF197BA63}"/>
              </a:ext>
            </a:extLst>
          </p:cNvPr>
          <p:cNvSpPr/>
          <p:nvPr/>
        </p:nvSpPr>
        <p:spPr>
          <a:xfrm>
            <a:off x="1115985" y="4283581"/>
            <a:ext cx="2346037" cy="10919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.2     .7     .2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.2     .2     .2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7CF1149-2D90-434B-9D2B-DA6FF6E45E2C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2743200" y="3139754"/>
            <a:ext cx="1258192" cy="114382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994FFFF9-E231-4CEF-A682-435402A457B2}"/>
              </a:ext>
            </a:extLst>
          </p:cNvPr>
          <p:cNvSpPr/>
          <p:nvPr/>
        </p:nvSpPr>
        <p:spPr>
          <a:xfrm>
            <a:off x="1115986" y="4283581"/>
            <a:ext cx="2346037" cy="10919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5      5     5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5      5     5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74F093C-C2F6-4CAE-BA52-F7CCB39A0D63}"/>
              </a:ext>
            </a:extLst>
          </p:cNvPr>
          <p:cNvSpPr/>
          <p:nvPr/>
        </p:nvSpPr>
        <p:spPr>
          <a:xfrm>
            <a:off x="1115986" y="4283581"/>
            <a:ext cx="2346037" cy="10919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5     5.5   5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5      5     5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252E6E2-13C4-4901-A5F4-F1669C83BCF3}"/>
              </a:ext>
            </a:extLst>
          </p:cNvPr>
          <p:cNvSpPr/>
          <p:nvPr/>
        </p:nvSpPr>
        <p:spPr>
          <a:xfrm>
            <a:off x="6798365" y="4214191"/>
            <a:ext cx="2027583" cy="93030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itle 1">
                <a:extLst>
                  <a:ext uri="{FF2B5EF4-FFF2-40B4-BE49-F238E27FC236}">
                    <a16:creationId xmlns:a16="http://schemas.microsoft.com/office/drawing/2014/main" id="{958023B0-4D27-429F-9588-66DD31A2889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63001" y="317499"/>
                <a:ext cx="8229600" cy="990600"/>
              </a:xfrm>
            </p:spPr>
            <p:txBody>
              <a:bodyPr>
                <a:normAutofit fontScale="90000"/>
              </a:bodyPr>
              <a:lstStyle/>
              <a:p>
                <a:r>
                  <a:rPr lang="en-US" dirty="0"/>
                  <a:t>Policies (</a:t>
                </a:r>
                <a14:m>
                  <m:oMath xmlns:m="http://schemas.openxmlformats.org/officeDocument/2006/math">
                    <m:r>
                      <a:rPr lang="el-GR" i="1" dirty="0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): Which state do I transition to?</a:t>
                </a:r>
              </a:p>
            </p:txBody>
          </p:sp>
        </mc:Choice>
        <mc:Fallback xmlns="">
          <p:sp>
            <p:nvSpPr>
              <p:cNvPr id="21" name="Title 1">
                <a:extLst>
                  <a:ext uri="{FF2B5EF4-FFF2-40B4-BE49-F238E27FC236}">
                    <a16:creationId xmlns:a16="http://schemas.microsoft.com/office/drawing/2014/main" id="{958023B0-4D27-429F-9588-66DD31A2889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63001" y="317499"/>
                <a:ext cx="8229600" cy="990600"/>
              </a:xfrm>
              <a:blipFill>
                <a:blip r:embed="rId3"/>
                <a:stretch>
                  <a:fillRect l="-2296" r="-1630" b="-55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5E53052-37FC-46D1-8002-75CBAEE61EE0}"/>
                  </a:ext>
                </a:extLst>
              </p:cNvPr>
              <p:cNvSpPr txBox="1"/>
              <p:nvPr/>
            </p:nvSpPr>
            <p:spPr>
              <a:xfrm>
                <a:off x="215478" y="1542738"/>
                <a:ext cx="3205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𝜋</m:t>
                          </m:r>
                        </m:e>
                        <m:sup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9293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5E53052-37FC-46D1-8002-75CBAEE61E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478" y="1542738"/>
                <a:ext cx="320536" cy="276999"/>
              </a:xfrm>
              <a:prstGeom prst="rect">
                <a:avLst/>
              </a:prstGeom>
              <a:blipFill>
                <a:blip r:embed="rId4"/>
                <a:stretch>
                  <a:fillRect l="-9434" t="-2174" r="-5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16B4993-42E3-4B03-A707-B1FE41E3A66E}"/>
                  </a:ext>
                </a:extLst>
              </p:cNvPr>
              <p:cNvSpPr txBox="1"/>
              <p:nvPr/>
            </p:nvSpPr>
            <p:spPr>
              <a:xfrm>
                <a:off x="215478" y="1969169"/>
                <a:ext cx="3205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𝜋</m:t>
                          </m:r>
                        </m:e>
                        <m:sup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9293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16B4993-42E3-4B03-A707-B1FE41E3A6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478" y="1969169"/>
                <a:ext cx="320536" cy="276999"/>
              </a:xfrm>
              <a:prstGeom prst="rect">
                <a:avLst/>
              </a:prstGeom>
              <a:blipFill>
                <a:blip r:embed="rId5"/>
                <a:stretch>
                  <a:fillRect l="-9434" t="-2222" r="-5660" b="-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748E38D-4762-469A-8C78-5B50ACF81E6A}"/>
                  </a:ext>
                </a:extLst>
              </p:cNvPr>
              <p:cNvSpPr txBox="1"/>
              <p:nvPr/>
            </p:nvSpPr>
            <p:spPr>
              <a:xfrm>
                <a:off x="220468" y="2342307"/>
                <a:ext cx="3205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𝜋</m:t>
                          </m:r>
                        </m:e>
                        <m:sup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92934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9293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748E38D-4762-469A-8C78-5B50ACF81E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468" y="2342307"/>
                <a:ext cx="320536" cy="276999"/>
              </a:xfrm>
              <a:prstGeom prst="rect">
                <a:avLst/>
              </a:prstGeom>
              <a:blipFill>
                <a:blip r:embed="rId6"/>
                <a:stretch>
                  <a:fillRect l="-7547" t="-2174" r="-5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7E1A77D-E9B6-4DA6-92EE-10C5740BDC40}"/>
              </a:ext>
            </a:extLst>
          </p:cNvPr>
          <p:cNvCxnSpPr>
            <a:cxnSpLocks/>
            <a:stCxn id="26" idx="3"/>
          </p:cNvCxnSpPr>
          <p:nvPr/>
        </p:nvCxnSpPr>
        <p:spPr>
          <a:xfrm flipV="1">
            <a:off x="541004" y="2451926"/>
            <a:ext cx="989346" cy="28881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BBE7A1B-41A5-4670-B7B1-1AB6CD7A17C2}"/>
              </a:ext>
            </a:extLst>
          </p:cNvPr>
          <p:cNvCxnSpPr>
            <a:cxnSpLocks/>
            <a:stCxn id="25" idx="3"/>
          </p:cNvCxnSpPr>
          <p:nvPr/>
        </p:nvCxnSpPr>
        <p:spPr>
          <a:xfrm flipV="1">
            <a:off x="536014" y="2081980"/>
            <a:ext cx="1752988" cy="25689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C9DFC31-EC3F-451E-8FC9-2D200975FBF0}"/>
              </a:ext>
            </a:extLst>
          </p:cNvPr>
          <p:cNvCxnSpPr>
            <a:cxnSpLocks/>
            <a:stCxn id="4" idx="3"/>
          </p:cNvCxnSpPr>
          <p:nvPr/>
        </p:nvCxnSpPr>
        <p:spPr>
          <a:xfrm flipV="1">
            <a:off x="536014" y="1659810"/>
            <a:ext cx="2619936" cy="21428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8C68CE57-1104-4BE3-839D-35030FF86C56}"/>
              </a:ext>
            </a:extLst>
          </p:cNvPr>
          <p:cNvSpPr txBox="1"/>
          <p:nvPr/>
        </p:nvSpPr>
        <p:spPr>
          <a:xfrm>
            <a:off x="4193639" y="1450907"/>
            <a:ext cx="4618016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Based on both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expected reward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and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expected information gain 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(i.e., confidence in the reward probabilities)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B33A189-4826-46A1-8ACF-5E6341314880}"/>
              </a:ext>
            </a:extLst>
          </p:cNvPr>
          <p:cNvSpPr/>
          <p:nvPr/>
        </p:nvSpPr>
        <p:spPr>
          <a:xfrm>
            <a:off x="1123127" y="4281841"/>
            <a:ext cx="2346037" cy="10919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>
                <a:solidFill>
                  <a:srgbClr val="C00000"/>
                </a:solidFill>
                <a:latin typeface="Arial"/>
              </a:rPr>
              <a:t>5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    5.5   5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>
                <a:solidFill>
                  <a:srgbClr val="C00000"/>
                </a:solidFill>
                <a:latin typeface="Arial"/>
              </a:rPr>
              <a:t>5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     5     5</a:t>
            </a:r>
          </a:p>
        </p:txBody>
      </p:sp>
    </p:spTree>
    <p:extLst>
      <p:ext uri="{BB962C8B-B14F-4D97-AF65-F5344CB8AC3E}">
        <p14:creationId xmlns:p14="http://schemas.microsoft.com/office/powerpoint/2010/main" val="737796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5" grpId="0"/>
      <p:bldP spid="26" grpId="0"/>
      <p:bldP spid="31" grpId="0" animBg="1"/>
    </p:bldLst>
  </p:timing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2782</TotalTime>
  <Words>1737</Words>
  <Application>Microsoft Office PowerPoint</Application>
  <PresentationFormat>On-screen Show (4:3)</PresentationFormat>
  <Paragraphs>275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36</vt:i4>
      </vt:variant>
    </vt:vector>
  </HeadingPairs>
  <TitlesOfParts>
    <vt:vector size="43" baseType="lpstr">
      <vt:lpstr>Arial</vt:lpstr>
      <vt:lpstr>Calibri</vt:lpstr>
      <vt:lpstr>Calibri Light</vt:lpstr>
      <vt:lpstr>Cambria</vt:lpstr>
      <vt:lpstr>Cambria Math</vt:lpstr>
      <vt:lpstr>Office Theme</vt:lpstr>
      <vt:lpstr>1_Clarity</vt:lpstr>
      <vt:lpstr>Three-armed bandit task</vt:lpstr>
      <vt:lpstr>Three-armed bandit task model</vt:lpstr>
      <vt:lpstr>Active Learning</vt:lpstr>
      <vt:lpstr>Active Learning</vt:lpstr>
      <vt:lpstr>Active Learning</vt:lpstr>
      <vt:lpstr>Learning Reward probabilities</vt:lpstr>
      <vt:lpstr>Learning Reward probabilities</vt:lpstr>
      <vt:lpstr>Learning Reward probabilities</vt:lpstr>
      <vt:lpstr>Policies (π): Which state do I transition to?</vt:lpstr>
      <vt:lpstr>Policies (π): Which state do I transition to?</vt:lpstr>
      <vt:lpstr>PowerPoint Presentation</vt:lpstr>
      <vt:lpstr>Move to code (TAB_example.m)</vt:lpstr>
      <vt:lpstr>Parameter value estimates for each participant</vt:lpstr>
      <vt:lpstr>Parameter value estimates for each participant</vt:lpstr>
      <vt:lpstr>Parameter value estimates for each participant</vt:lpstr>
      <vt:lpstr>Steps for empirical modelling</vt:lpstr>
      <vt:lpstr>Select and run parameter estimation algorithm</vt:lpstr>
      <vt:lpstr>Move to code (fit_demo.m)</vt:lpstr>
      <vt:lpstr>Select and run parameter estimation algorithm</vt:lpstr>
      <vt:lpstr>PowerPoint Presentation</vt:lpstr>
      <vt:lpstr>PowerPoint Presentation</vt:lpstr>
      <vt:lpstr>Select and run parameter estimation algorithm</vt:lpstr>
      <vt:lpstr>Move to code (TAB_demo_main.m)</vt:lpstr>
      <vt:lpstr>Bayesian Model Comparison</vt:lpstr>
      <vt:lpstr>Bayesian Model Comparison</vt:lpstr>
      <vt:lpstr>Model checking</vt:lpstr>
      <vt:lpstr>Model checking</vt:lpstr>
      <vt:lpstr>Model identifiability</vt:lpstr>
      <vt:lpstr>Model identifiability</vt:lpstr>
      <vt:lpstr>Steps to determine parameter estimate reliability</vt:lpstr>
      <vt:lpstr>Group-level analyses</vt:lpstr>
      <vt:lpstr>Parametric Empirical Bayes (PEB)</vt:lpstr>
      <vt:lpstr>Select and run parameter estimation algorithm</vt:lpstr>
      <vt:lpstr>Select and run parameter estimation algorithm</vt:lpstr>
      <vt:lpstr>Steps for empirical modelling using this example approach</vt:lpstr>
      <vt:lpstr>More detailed walkthrough of foundational background information: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Three-armed bandit task</dc:title>
  <dc:creator>Ryan Smith</dc:creator>
  <cp:lastModifiedBy>Ryan Smith</cp:lastModifiedBy>
  <cp:revision>6</cp:revision>
  <dcterms:created xsi:type="dcterms:W3CDTF">2022-09-03T23:22:32Z</dcterms:created>
  <dcterms:modified xsi:type="dcterms:W3CDTF">2022-09-05T21:44:50Z</dcterms:modified>
</cp:coreProperties>
</file>